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8" r:id="rId7"/>
    <p:sldId id="261" r:id="rId8"/>
    <p:sldId id="262" r:id="rId9"/>
    <p:sldId id="271" r:id="rId10"/>
    <p:sldId id="269" r:id="rId11"/>
    <p:sldId id="274" r:id="rId12"/>
    <p:sldId id="272" r:id="rId13"/>
    <p:sldId id="273" r:id="rId14"/>
  </p:sldIdLst>
  <p:sldSz cx="12192000" cy="6858000"/>
  <p:notesSz cx="6858000" cy="12192000"/>
  <p:embeddedFontLst>
    <p:embeddedFont>
      <p:font typeface="Calibri" panose="020F0502020204030204" pitchFamily="34" charset="0"/>
      <p:regular r:id="rId16"/>
      <p:bold r:id="rId17"/>
      <p:italic r:id="rId18"/>
      <p:boldItalic r:id="rId19"/>
    </p:embeddedFont>
    <p:embeddedFont>
      <p:font typeface="Montserrat" pitchFamily="2" charset="77"/>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6"/>
  </p:normalViewPr>
  <p:slideViewPr>
    <p:cSldViewPr snapToGrid="0" snapToObjects="1">
      <p:cViewPr varScale="1">
        <p:scale>
          <a:sx n="104" d="100"/>
          <a:sy n="104" d="100"/>
        </p:scale>
        <p:origin x="23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451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89766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15460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399064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3363845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475431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3512537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1.sv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094476" y="634147"/>
            <a:ext cx="5709301" cy="4570857"/>
          </a:xfrm>
          <a:prstGeom prst="rect">
            <a:avLst/>
          </a:prstGeom>
          <a:noFill/>
        </p:spPr>
        <p:txBody>
          <a:bodyPr wrap="square" lIns="0" tIns="0" rIns="0" bIns="0" rtlCol="0" anchor="t"/>
          <a:lstStyle/>
          <a:p>
            <a:pPr algn="l">
              <a:lnSpc>
                <a:spcPts val="7229"/>
              </a:lnSpc>
              <a:buNone/>
            </a:pPr>
            <a:r>
              <a:rPr lang="en-US" sz="5738" dirty="0">
                <a:solidFill>
                  <a:srgbClr val="2A2921"/>
                </a:solidFill>
                <a:latin typeface="Montserrat" pitchFamily="34" charset="0"/>
                <a:ea typeface="Montserrat" pitchFamily="34" charset="-122"/>
                <a:cs typeface="Montserrat" pitchFamily="34" charset="-120"/>
              </a:rPr>
              <a:t>Burger Shop Premium Member Optimization</a:t>
            </a:r>
            <a:endParaRPr lang="en-US" dirty="0"/>
          </a:p>
        </p:txBody>
      </p:sp>
      <p:sp>
        <p:nvSpPr>
          <p:cNvPr id="3" name="Object 2"/>
          <p:cNvSpPr/>
          <p:nvPr/>
        </p:nvSpPr>
        <p:spPr>
          <a:xfrm>
            <a:off x="6094476" y="5222710"/>
            <a:ext cx="6211604" cy="857036"/>
          </a:xfrm>
          <a:prstGeom prst="rect">
            <a:avLst/>
          </a:prstGeom>
          <a:noFill/>
        </p:spPr>
        <p:txBody>
          <a:bodyPr wrap="square" lIns="0" tIns="0" rIns="0" bIns="0" rtlCol="0" anchor="t"/>
          <a:lstStyle/>
          <a:p>
            <a:pPr algn="l">
              <a:lnSpc>
                <a:spcPts val="2268"/>
              </a:lnSpc>
              <a:spcBef>
                <a:spcPts val="137"/>
              </a:spcBef>
              <a:buNone/>
            </a:pPr>
            <a:endParaRPr lang="en-US" dirty="0"/>
          </a:p>
        </p:txBody>
      </p:sp>
      <p:pic>
        <p:nvPicPr>
          <p:cNvPr id="4" name="Object 3" descr="preencoded.png"/>
          <p:cNvPicPr>
            <a:picLocks noChangeAspect="1"/>
          </p:cNvPicPr>
          <p:nvPr/>
        </p:nvPicPr>
        <p:blipFill>
          <a:blip r:embed="rId3"/>
          <a:srcRect t="9997" b="9997"/>
          <a:stretch/>
        </p:blipFill>
        <p:spPr>
          <a:xfrm>
            <a:off x="0" y="0"/>
            <a:ext cx="5713571" cy="6856286"/>
          </a:xfrm>
          <a:prstGeom prst="rect">
            <a:avLst/>
          </a:prstGeom>
        </p:spPr>
      </p:pic>
      <p:sp>
        <p:nvSpPr>
          <p:cNvPr id="5" name="TextBox 4">
            <a:extLst>
              <a:ext uri="{FF2B5EF4-FFF2-40B4-BE49-F238E27FC236}">
                <a16:creationId xmlns:a16="http://schemas.microsoft.com/office/drawing/2014/main" id="{9D4DC6C2-9F31-0231-8D6D-A0AFCB043522}"/>
              </a:ext>
            </a:extLst>
          </p:cNvPr>
          <p:cNvSpPr txBox="1"/>
          <p:nvPr/>
        </p:nvSpPr>
        <p:spPr>
          <a:xfrm>
            <a:off x="6400800" y="4609070"/>
            <a:ext cx="4324865" cy="923330"/>
          </a:xfrm>
          <a:prstGeom prst="rect">
            <a:avLst/>
          </a:prstGeom>
          <a:noFill/>
        </p:spPr>
        <p:txBody>
          <a:bodyPr wrap="square" rtlCol="0">
            <a:spAutoFit/>
          </a:bodyPr>
          <a:lstStyle/>
          <a:p>
            <a:r>
              <a:rPr lang="en-US" b="1" dirty="0"/>
              <a:t>Members:</a:t>
            </a:r>
          </a:p>
          <a:p>
            <a:pPr marL="285750" indent="-285750">
              <a:buFont typeface="Arial" panose="020B0604020202020204" pitchFamily="34" charset="0"/>
              <a:buChar char="•"/>
            </a:pPr>
            <a:r>
              <a:rPr lang="en-US" dirty="0"/>
              <a:t>Mike Rocchio</a:t>
            </a:r>
          </a:p>
          <a:p>
            <a:pPr marL="285750" indent="-285750">
              <a:buFont typeface="Arial" panose="020B0604020202020204" pitchFamily="34" charset="0"/>
              <a:buChar char="•"/>
            </a:pPr>
            <a:r>
              <a:rPr lang="en-US" dirty="0"/>
              <a:t>Curtis Jensen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bject 8"/>
          <p:cNvSpPr/>
          <p:nvPr/>
        </p:nvSpPr>
        <p:spPr>
          <a:xfrm>
            <a:off x="0" y="5932591"/>
            <a:ext cx="12188952" cy="923694"/>
          </a:xfrm>
          <a:prstGeom prst="rect">
            <a:avLst/>
          </a:prstGeom>
          <a:solidFill>
            <a:srgbClr val="62A8BB"/>
          </a:solidFill>
        </p:spPr>
        <p:txBody>
          <a:bodyPr/>
          <a:lstStyle/>
          <a:p>
            <a:endParaRPr lang="en-US" dirty="0"/>
          </a:p>
        </p:txBody>
      </p:sp>
      <p:sp>
        <p:nvSpPr>
          <p:cNvPr id="7" name="TextBox 6">
            <a:extLst>
              <a:ext uri="{FF2B5EF4-FFF2-40B4-BE49-F238E27FC236}">
                <a16:creationId xmlns:a16="http://schemas.microsoft.com/office/drawing/2014/main" id="{F6001AFE-BDE1-DD0D-FDE4-C666EF07804F}"/>
              </a:ext>
            </a:extLst>
          </p:cNvPr>
          <p:cNvSpPr txBox="1"/>
          <p:nvPr/>
        </p:nvSpPr>
        <p:spPr>
          <a:xfrm>
            <a:off x="274299" y="526390"/>
            <a:ext cx="3677591" cy="4031873"/>
          </a:xfrm>
          <a:prstGeom prst="rect">
            <a:avLst/>
          </a:prstGeom>
          <a:noFill/>
        </p:spPr>
        <p:txBody>
          <a:bodyPr wrap="square">
            <a:spAutoFit/>
          </a:bodyPr>
          <a:lstStyle/>
          <a:p>
            <a:r>
              <a:rPr lang="en-US" sz="1600" dirty="0">
                <a:effectLst/>
                <a:latin typeface="Helvetica" pitchFamily="2" charset="0"/>
              </a:rPr>
              <a:t>• </a:t>
            </a:r>
            <a:r>
              <a:rPr lang="en-US" sz="1600" b="1" dirty="0">
                <a:effectLst/>
                <a:latin typeface="Helvetica" pitchFamily="2" charset="0"/>
              </a:rPr>
              <a:t>Explanation </a:t>
            </a:r>
            <a:r>
              <a:rPr lang="en-US" sz="1600" dirty="0">
                <a:effectLst/>
                <a:latin typeface="Helvetica" pitchFamily="2" charset="0"/>
              </a:rPr>
              <a:t>: This histogram displays the distribution of wait times experienced by customers. </a:t>
            </a:r>
          </a:p>
          <a:p>
            <a:endParaRPr lang="en-US" sz="1600" dirty="0">
              <a:effectLst/>
              <a:latin typeface="Helvetica" pitchFamily="2" charset="0"/>
            </a:endParaRPr>
          </a:p>
          <a:p>
            <a:r>
              <a:rPr lang="en-US" sz="1600" dirty="0">
                <a:effectLst/>
                <a:latin typeface="Helvetica" pitchFamily="2" charset="0"/>
              </a:rPr>
              <a:t>• </a:t>
            </a:r>
            <a:r>
              <a:rPr lang="en-US" sz="1600" b="1" dirty="0">
                <a:effectLst/>
                <a:latin typeface="Helvetica" pitchFamily="2" charset="0"/>
              </a:rPr>
              <a:t>Importance </a:t>
            </a:r>
            <a:r>
              <a:rPr lang="en-US" sz="1600" dirty="0">
                <a:effectLst/>
                <a:latin typeface="Helvetica" pitchFamily="2" charset="0"/>
              </a:rPr>
              <a:t>: The wait time is a significant factor in customer satisfaction. This graph helps in understanding how efficiently the shop is serving its customers. Long wait times can lead to customer dissatisfaction and potential loss of business. Analyzing this distribution helps in identifying bottlenecks in the service process and the effectiveness of the premium subscription in reducing wait times. </a:t>
            </a:r>
            <a:endParaRPr lang="en-US" sz="1600" dirty="0">
              <a:latin typeface="Helvetica" pitchFamily="2" charset="0"/>
            </a:endParaRPr>
          </a:p>
        </p:txBody>
      </p:sp>
      <p:pic>
        <p:nvPicPr>
          <p:cNvPr id="11" name="Picture 10">
            <a:extLst>
              <a:ext uri="{FF2B5EF4-FFF2-40B4-BE49-F238E27FC236}">
                <a16:creationId xmlns:a16="http://schemas.microsoft.com/office/drawing/2014/main" id="{E46A5125-3375-63E8-7B9F-CAE4C4C6668D}"/>
              </a:ext>
            </a:extLst>
          </p:cNvPr>
          <p:cNvPicPr>
            <a:picLocks noChangeAspect="1"/>
          </p:cNvPicPr>
          <p:nvPr/>
        </p:nvPicPr>
        <p:blipFill>
          <a:blip r:embed="rId3"/>
          <a:srcRect/>
          <a:stretch/>
        </p:blipFill>
        <p:spPr>
          <a:xfrm>
            <a:off x="4142744" y="1013166"/>
            <a:ext cx="7733276" cy="4831668"/>
          </a:xfrm>
          <a:prstGeom prst="rect">
            <a:avLst/>
          </a:prstGeom>
        </p:spPr>
      </p:pic>
      <p:sp>
        <p:nvSpPr>
          <p:cNvPr id="12" name="Object 1">
            <a:extLst>
              <a:ext uri="{FF2B5EF4-FFF2-40B4-BE49-F238E27FC236}">
                <a16:creationId xmlns:a16="http://schemas.microsoft.com/office/drawing/2014/main" id="{6DD637B6-9F79-4EC8-6ED5-3DBF3A20D20B}"/>
              </a:ext>
            </a:extLst>
          </p:cNvPr>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Order Profits</a:t>
            </a:r>
          </a:p>
        </p:txBody>
      </p:sp>
    </p:spTree>
    <p:extLst>
      <p:ext uri="{BB962C8B-B14F-4D97-AF65-F5344CB8AC3E}">
        <p14:creationId xmlns:p14="http://schemas.microsoft.com/office/powerpoint/2010/main" val="3978445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bject 8"/>
          <p:cNvSpPr/>
          <p:nvPr/>
        </p:nvSpPr>
        <p:spPr>
          <a:xfrm>
            <a:off x="0" y="5932591"/>
            <a:ext cx="12188952" cy="923694"/>
          </a:xfrm>
          <a:prstGeom prst="rect">
            <a:avLst/>
          </a:prstGeom>
          <a:solidFill>
            <a:srgbClr val="62A8BB"/>
          </a:solidFill>
        </p:spPr>
        <p:txBody>
          <a:bodyPr/>
          <a:lstStyle/>
          <a:p>
            <a:endParaRPr lang="en-US" dirty="0"/>
          </a:p>
        </p:txBody>
      </p:sp>
      <p:sp>
        <p:nvSpPr>
          <p:cNvPr id="7" name="TextBox 6">
            <a:extLst>
              <a:ext uri="{FF2B5EF4-FFF2-40B4-BE49-F238E27FC236}">
                <a16:creationId xmlns:a16="http://schemas.microsoft.com/office/drawing/2014/main" id="{F6001AFE-BDE1-DD0D-FDE4-C666EF07804F}"/>
              </a:ext>
            </a:extLst>
          </p:cNvPr>
          <p:cNvSpPr txBox="1"/>
          <p:nvPr/>
        </p:nvSpPr>
        <p:spPr>
          <a:xfrm>
            <a:off x="274299" y="1062415"/>
            <a:ext cx="3677591" cy="3323987"/>
          </a:xfrm>
          <a:prstGeom prst="rect">
            <a:avLst/>
          </a:prstGeom>
          <a:noFill/>
        </p:spPr>
        <p:txBody>
          <a:bodyPr wrap="square">
            <a:spAutoFit/>
          </a:bodyPr>
          <a:lstStyle/>
          <a:p>
            <a:r>
              <a:rPr lang="en-US" sz="1400" dirty="0">
                <a:effectLst/>
                <a:latin typeface="Helvetica" pitchFamily="2" charset="0"/>
              </a:rPr>
              <a:t>• </a:t>
            </a:r>
            <a:r>
              <a:rPr lang="en-US" sz="1400" b="1" dirty="0">
                <a:effectLst/>
                <a:latin typeface="Helvetica" pitchFamily="2" charset="0"/>
              </a:rPr>
              <a:t>Explanation </a:t>
            </a:r>
            <a:r>
              <a:rPr lang="en-US" sz="1400" dirty="0">
                <a:effectLst/>
                <a:latin typeface="Helvetica" pitchFamily="2" charset="0"/>
              </a:rPr>
              <a:t>: This histogram displays the distribution of wait times experienced by customers</a:t>
            </a:r>
          </a:p>
          <a:p>
            <a:endParaRPr lang="en-US" sz="1400" dirty="0">
              <a:effectLst/>
              <a:latin typeface="Helvetica" pitchFamily="2" charset="0"/>
            </a:endParaRPr>
          </a:p>
          <a:p>
            <a:r>
              <a:rPr lang="en-US" sz="1400" dirty="0">
                <a:effectLst/>
                <a:latin typeface="Helvetica" pitchFamily="2" charset="0"/>
              </a:rPr>
              <a:t>• </a:t>
            </a:r>
            <a:r>
              <a:rPr lang="en-US" sz="1400" b="1" dirty="0">
                <a:effectLst/>
                <a:latin typeface="Helvetica" pitchFamily="2" charset="0"/>
              </a:rPr>
              <a:t>Importance </a:t>
            </a:r>
            <a:r>
              <a:rPr lang="en-US" sz="1400" dirty="0">
                <a:effectLst/>
                <a:latin typeface="Helvetica" pitchFamily="2" charset="0"/>
              </a:rPr>
              <a:t>: The wait time is a significant factor in customer satisfaction. This graph helps in understanding how efficiently the shop is serving its customers. Long wait times can lead to customer dissatisfaction and potential loss of business. Analyzing this distribution helps in identifying bottlenecks in the service process and the effectiveness of the premium subscription in reducing wait times. </a:t>
            </a:r>
            <a:endParaRPr lang="en-US" sz="1400" dirty="0">
              <a:latin typeface="Helvetica" pitchFamily="2" charset="0"/>
            </a:endParaRPr>
          </a:p>
          <a:p>
            <a:endParaRPr lang="en-US" sz="1400" dirty="0">
              <a:latin typeface="Helvetica" pitchFamily="2" charset="0"/>
            </a:endParaRPr>
          </a:p>
        </p:txBody>
      </p:sp>
      <p:pic>
        <p:nvPicPr>
          <p:cNvPr id="11" name="Picture 10" descr="A graph of a distribution of wait times&#10;&#10;Description automatically generated">
            <a:extLst>
              <a:ext uri="{FF2B5EF4-FFF2-40B4-BE49-F238E27FC236}">
                <a16:creationId xmlns:a16="http://schemas.microsoft.com/office/drawing/2014/main" id="{E46A5125-3375-63E8-7B9F-CAE4C4C6668D}"/>
              </a:ext>
            </a:extLst>
          </p:cNvPr>
          <p:cNvPicPr>
            <a:picLocks noChangeAspect="1"/>
          </p:cNvPicPr>
          <p:nvPr/>
        </p:nvPicPr>
        <p:blipFill>
          <a:blip r:embed="rId3"/>
          <a:stretch>
            <a:fillRect/>
          </a:stretch>
        </p:blipFill>
        <p:spPr>
          <a:xfrm>
            <a:off x="4296238" y="940475"/>
            <a:ext cx="7772400" cy="4831668"/>
          </a:xfrm>
          <a:prstGeom prst="rect">
            <a:avLst/>
          </a:prstGeom>
        </p:spPr>
      </p:pic>
      <p:sp>
        <p:nvSpPr>
          <p:cNvPr id="3" name="Object 1">
            <a:extLst>
              <a:ext uri="{FF2B5EF4-FFF2-40B4-BE49-F238E27FC236}">
                <a16:creationId xmlns:a16="http://schemas.microsoft.com/office/drawing/2014/main" id="{D6735228-4C0D-F148-D422-F75885078182}"/>
              </a:ext>
            </a:extLst>
          </p:cNvPr>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Wait Times</a:t>
            </a:r>
          </a:p>
        </p:txBody>
      </p:sp>
    </p:spTree>
    <p:extLst>
      <p:ext uri="{BB962C8B-B14F-4D97-AF65-F5344CB8AC3E}">
        <p14:creationId xmlns:p14="http://schemas.microsoft.com/office/powerpoint/2010/main" val="1766514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bject 8"/>
          <p:cNvSpPr/>
          <p:nvPr/>
        </p:nvSpPr>
        <p:spPr>
          <a:xfrm>
            <a:off x="0" y="5932591"/>
            <a:ext cx="12188952" cy="923694"/>
          </a:xfrm>
          <a:prstGeom prst="rect">
            <a:avLst/>
          </a:prstGeom>
          <a:solidFill>
            <a:srgbClr val="62A8BB"/>
          </a:solidFill>
        </p:spPr>
        <p:txBody>
          <a:bodyPr/>
          <a:lstStyle/>
          <a:p>
            <a:endParaRPr lang="en-US" dirty="0"/>
          </a:p>
        </p:txBody>
      </p:sp>
      <p:sp>
        <p:nvSpPr>
          <p:cNvPr id="7" name="TextBox 6">
            <a:extLst>
              <a:ext uri="{FF2B5EF4-FFF2-40B4-BE49-F238E27FC236}">
                <a16:creationId xmlns:a16="http://schemas.microsoft.com/office/drawing/2014/main" id="{F6001AFE-BDE1-DD0D-FDE4-C666EF07804F}"/>
              </a:ext>
            </a:extLst>
          </p:cNvPr>
          <p:cNvSpPr txBox="1"/>
          <p:nvPr/>
        </p:nvSpPr>
        <p:spPr>
          <a:xfrm>
            <a:off x="274300" y="1218368"/>
            <a:ext cx="3677591" cy="3539430"/>
          </a:xfrm>
          <a:prstGeom prst="rect">
            <a:avLst/>
          </a:prstGeom>
          <a:noFill/>
        </p:spPr>
        <p:txBody>
          <a:bodyPr wrap="square">
            <a:spAutoFit/>
          </a:bodyPr>
          <a:lstStyle/>
          <a:p>
            <a:r>
              <a:rPr lang="en-US" sz="1400" dirty="0">
                <a:effectLst/>
                <a:latin typeface="Helvetica" pitchFamily="2" charset="0"/>
              </a:rPr>
              <a:t>• </a:t>
            </a:r>
            <a:r>
              <a:rPr lang="en-US" sz="1400" b="1" dirty="0">
                <a:effectLst/>
                <a:latin typeface="Helvetica" pitchFamily="2" charset="0"/>
              </a:rPr>
              <a:t>Explanation </a:t>
            </a:r>
            <a:r>
              <a:rPr lang="en-US" sz="1400" dirty="0">
                <a:effectLst/>
                <a:latin typeface="Helvetica" pitchFamily="2" charset="0"/>
              </a:rPr>
              <a:t>: This bar chart compares the number of customers who are subscribers to the premium service against those who are not. </a:t>
            </a:r>
          </a:p>
          <a:p>
            <a:endParaRPr lang="en-US" sz="1400" dirty="0">
              <a:latin typeface="Helvetica" pitchFamily="2" charset="0"/>
            </a:endParaRPr>
          </a:p>
          <a:p>
            <a:r>
              <a:rPr lang="en-US" sz="1400" dirty="0">
                <a:effectLst/>
                <a:latin typeface="Helvetica" pitchFamily="2" charset="0"/>
              </a:rPr>
              <a:t>• </a:t>
            </a:r>
            <a:r>
              <a:rPr lang="en-US" sz="1400" b="1" dirty="0">
                <a:effectLst/>
                <a:latin typeface="Helvetica" pitchFamily="2" charset="0"/>
              </a:rPr>
              <a:t>Importance </a:t>
            </a:r>
            <a:r>
              <a:rPr lang="en-US" sz="1400" dirty="0">
                <a:effectLst/>
                <a:latin typeface="Helvetica" pitchFamily="2" charset="0"/>
              </a:rPr>
              <a:t>: This graph is important for assessing the popularity and penetration of the premium subscription service. A high number of subscribers may indicate a successful premium service, while a low number might suggest a need for re-evaluation of the service’s value proposition. This insight is crucial for strategic decisions regarding marketing, pricing of the subscription, and enhancing the service to attract more subscribers. </a:t>
            </a:r>
            <a:endParaRPr lang="en-US" sz="1400" dirty="0">
              <a:latin typeface="Helvetica" pitchFamily="2" charset="0"/>
            </a:endParaRPr>
          </a:p>
        </p:txBody>
      </p:sp>
      <p:pic>
        <p:nvPicPr>
          <p:cNvPr id="11" name="Picture 10">
            <a:extLst>
              <a:ext uri="{FF2B5EF4-FFF2-40B4-BE49-F238E27FC236}">
                <a16:creationId xmlns:a16="http://schemas.microsoft.com/office/drawing/2014/main" id="{E46A5125-3375-63E8-7B9F-CAE4C4C6668D}"/>
              </a:ext>
            </a:extLst>
          </p:cNvPr>
          <p:cNvPicPr>
            <a:picLocks noChangeAspect="1"/>
          </p:cNvPicPr>
          <p:nvPr/>
        </p:nvPicPr>
        <p:blipFill>
          <a:blip r:embed="rId3"/>
          <a:srcRect/>
          <a:stretch/>
        </p:blipFill>
        <p:spPr>
          <a:xfrm>
            <a:off x="4296239" y="983417"/>
            <a:ext cx="7772399" cy="4831668"/>
          </a:xfrm>
          <a:prstGeom prst="rect">
            <a:avLst/>
          </a:prstGeom>
        </p:spPr>
      </p:pic>
      <p:sp>
        <p:nvSpPr>
          <p:cNvPr id="2" name="Object 1">
            <a:extLst>
              <a:ext uri="{FF2B5EF4-FFF2-40B4-BE49-F238E27FC236}">
                <a16:creationId xmlns:a16="http://schemas.microsoft.com/office/drawing/2014/main" id="{D5B4A12E-F611-C15F-D52F-6AB6DC577B41}"/>
              </a:ext>
            </a:extLst>
          </p:cNvPr>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Subscriber Count</a:t>
            </a:r>
          </a:p>
        </p:txBody>
      </p:sp>
    </p:spTree>
    <p:extLst>
      <p:ext uri="{BB962C8B-B14F-4D97-AF65-F5344CB8AC3E}">
        <p14:creationId xmlns:p14="http://schemas.microsoft.com/office/powerpoint/2010/main" val="547076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bject 8"/>
          <p:cNvSpPr/>
          <p:nvPr/>
        </p:nvSpPr>
        <p:spPr>
          <a:xfrm>
            <a:off x="0" y="5932591"/>
            <a:ext cx="12188952" cy="923694"/>
          </a:xfrm>
          <a:prstGeom prst="rect">
            <a:avLst/>
          </a:prstGeom>
          <a:solidFill>
            <a:srgbClr val="62A8BB"/>
          </a:solidFill>
        </p:spPr>
        <p:txBody>
          <a:bodyPr/>
          <a:lstStyle/>
          <a:p>
            <a:endParaRPr lang="en-US" dirty="0"/>
          </a:p>
        </p:txBody>
      </p:sp>
      <p:sp>
        <p:nvSpPr>
          <p:cNvPr id="7" name="TextBox 6">
            <a:extLst>
              <a:ext uri="{FF2B5EF4-FFF2-40B4-BE49-F238E27FC236}">
                <a16:creationId xmlns:a16="http://schemas.microsoft.com/office/drawing/2014/main" id="{F6001AFE-BDE1-DD0D-FDE4-C666EF07804F}"/>
              </a:ext>
            </a:extLst>
          </p:cNvPr>
          <p:cNvSpPr txBox="1"/>
          <p:nvPr/>
        </p:nvSpPr>
        <p:spPr>
          <a:xfrm>
            <a:off x="146931" y="1248117"/>
            <a:ext cx="3677591" cy="3785652"/>
          </a:xfrm>
          <a:prstGeom prst="rect">
            <a:avLst/>
          </a:prstGeom>
          <a:noFill/>
        </p:spPr>
        <p:txBody>
          <a:bodyPr wrap="square">
            <a:spAutoFit/>
          </a:bodyPr>
          <a:lstStyle/>
          <a:p>
            <a:r>
              <a:rPr lang="en-US" sz="1600" dirty="0">
                <a:effectLst/>
                <a:latin typeface="LMRoman10"/>
              </a:rPr>
              <a:t>• </a:t>
            </a:r>
            <a:r>
              <a:rPr lang="en-US" sz="1600" b="1" dirty="0">
                <a:effectLst/>
                <a:latin typeface="LMRoman10"/>
              </a:rPr>
              <a:t>Explanation </a:t>
            </a:r>
            <a:r>
              <a:rPr lang="en-US" sz="1600" dirty="0">
                <a:effectLst/>
                <a:latin typeface="LMRoman10"/>
              </a:rPr>
              <a:t>: This bar chart shows the frequency of different quantities of items ordered per transaction. It gives a clear view of how many items are typically ordered in one go. </a:t>
            </a:r>
            <a:endParaRPr lang="en-US" sz="1400" dirty="0"/>
          </a:p>
          <a:p>
            <a:r>
              <a:rPr lang="en-US" sz="1600" dirty="0">
                <a:effectLst/>
                <a:latin typeface="LMRoman10"/>
              </a:rPr>
              <a:t>• </a:t>
            </a:r>
            <a:r>
              <a:rPr lang="en-US" sz="1600" b="1" dirty="0">
                <a:effectLst/>
                <a:latin typeface="LMRoman10"/>
              </a:rPr>
              <a:t>Importance </a:t>
            </a:r>
            <a:r>
              <a:rPr lang="en-US" sz="1600" dirty="0">
                <a:effectLst/>
                <a:latin typeface="LMRoman10"/>
              </a:rPr>
              <a:t>: This graph provides insights into customer ordering behavior. Under- standing common ordering patterns is essential for inventory management, staffing requirements, and preparing for peak times. It can also aid in tailoring marketing strategies and promotions to encourage higher-order quantities. </a:t>
            </a:r>
            <a:endParaRPr lang="en-US" sz="1400" dirty="0"/>
          </a:p>
          <a:p>
            <a:endParaRPr lang="en-US" sz="1400" dirty="0"/>
          </a:p>
        </p:txBody>
      </p:sp>
      <p:pic>
        <p:nvPicPr>
          <p:cNvPr id="11" name="Picture 10">
            <a:extLst>
              <a:ext uri="{FF2B5EF4-FFF2-40B4-BE49-F238E27FC236}">
                <a16:creationId xmlns:a16="http://schemas.microsoft.com/office/drawing/2014/main" id="{E46A5125-3375-63E8-7B9F-CAE4C4C6668D}"/>
              </a:ext>
            </a:extLst>
          </p:cNvPr>
          <p:cNvPicPr>
            <a:picLocks noChangeAspect="1"/>
          </p:cNvPicPr>
          <p:nvPr/>
        </p:nvPicPr>
        <p:blipFill>
          <a:blip r:embed="rId3"/>
          <a:srcRect/>
          <a:stretch/>
        </p:blipFill>
        <p:spPr>
          <a:xfrm>
            <a:off x="4188431" y="1013166"/>
            <a:ext cx="7733276" cy="4831668"/>
          </a:xfrm>
          <a:prstGeom prst="rect">
            <a:avLst/>
          </a:prstGeom>
        </p:spPr>
      </p:pic>
      <p:sp>
        <p:nvSpPr>
          <p:cNvPr id="2" name="Object 1">
            <a:extLst>
              <a:ext uri="{FF2B5EF4-FFF2-40B4-BE49-F238E27FC236}">
                <a16:creationId xmlns:a16="http://schemas.microsoft.com/office/drawing/2014/main" id="{325A94E0-34D6-4FC8-BB10-52843CE70CFC}"/>
              </a:ext>
            </a:extLst>
          </p:cNvPr>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Order Count</a:t>
            </a:r>
          </a:p>
        </p:txBody>
      </p:sp>
    </p:spTree>
    <p:extLst>
      <p:ext uri="{BB962C8B-B14F-4D97-AF65-F5344CB8AC3E}">
        <p14:creationId xmlns:p14="http://schemas.microsoft.com/office/powerpoint/2010/main" val="127266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Introduction</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6149" y="2148489"/>
            <a:ext cx="837990" cy="1152237"/>
          </a:xfrm>
          <a:prstGeom prst="rect">
            <a:avLst/>
          </a:prstGeom>
        </p:spPr>
      </p:pic>
      <p:sp>
        <p:nvSpPr>
          <p:cNvPr id="4" name="Object 3"/>
          <p:cNvSpPr/>
          <p:nvPr/>
        </p:nvSpPr>
        <p:spPr>
          <a:xfrm>
            <a:off x="346623" y="3534796"/>
            <a:ext cx="3687158" cy="457086"/>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Optimize premium membership pricing</a:t>
            </a:r>
            <a:endParaRPr lang="en-US" dirty="0"/>
          </a:p>
        </p:txBody>
      </p:sp>
      <p:sp>
        <p:nvSpPr>
          <p:cNvPr id="5" name="Object 4"/>
          <p:cNvSpPr/>
          <p:nvPr/>
        </p:nvSpPr>
        <p:spPr>
          <a:xfrm>
            <a:off x="346623" y="4077734"/>
            <a:ext cx="3687158" cy="628493"/>
          </a:xfrm>
          <a:prstGeom prst="rect">
            <a:avLst/>
          </a:prstGeom>
          <a:noFill/>
        </p:spPr>
        <p:txBody>
          <a:bodyPr wrap="square" lIns="0" tIns="0" rIns="0" bIns="0" rtlCol="0" anchor="t"/>
          <a:lstStyle/>
          <a:p>
            <a:pPr algn="ctr">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Determine the optimal price for the premium membership service to maximize revenue.</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467" y="2271297"/>
            <a:ext cx="971307" cy="904649"/>
          </a:xfrm>
          <a:prstGeom prst="rect">
            <a:avLst/>
          </a:prstGeom>
        </p:spPr>
      </p:pic>
      <p:sp>
        <p:nvSpPr>
          <p:cNvPr id="7" name="Object 6"/>
          <p:cNvSpPr/>
          <p:nvPr/>
        </p:nvSpPr>
        <p:spPr>
          <a:xfrm>
            <a:off x="4208997" y="3534796"/>
            <a:ext cx="3770957" cy="228543"/>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Offer shorter wait times</a:t>
            </a:r>
            <a:endParaRPr lang="en-US" dirty="0"/>
          </a:p>
        </p:txBody>
      </p:sp>
      <p:sp>
        <p:nvSpPr>
          <p:cNvPr id="8" name="Object 7"/>
          <p:cNvSpPr/>
          <p:nvPr/>
        </p:nvSpPr>
        <p:spPr>
          <a:xfrm>
            <a:off x="4208997" y="3849191"/>
            <a:ext cx="3770957" cy="628493"/>
          </a:xfrm>
          <a:prstGeom prst="rect">
            <a:avLst/>
          </a:prstGeom>
          <a:noFill/>
        </p:spPr>
        <p:txBody>
          <a:bodyPr wrap="square" lIns="0" tIns="0" rIns="0" bIns="0" rtlCol="0" anchor="t"/>
          <a:lstStyle/>
          <a:p>
            <a:pPr algn="ctr">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The premium service provides the benefit of shorter wait times by allowing members to order from a priority queue.</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77450" y="2304771"/>
            <a:ext cx="438040" cy="885604"/>
          </a:xfrm>
          <a:prstGeom prst="rect">
            <a:avLst/>
          </a:prstGeom>
        </p:spPr>
      </p:pic>
      <p:sp>
        <p:nvSpPr>
          <p:cNvPr id="10" name="Object 9"/>
          <p:cNvSpPr/>
          <p:nvPr/>
        </p:nvSpPr>
        <p:spPr>
          <a:xfrm>
            <a:off x="8134221" y="3534796"/>
            <a:ext cx="3729058" cy="228543"/>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Maximize burger shop revenue</a:t>
            </a:r>
            <a:endParaRPr lang="en-US" dirty="0"/>
          </a:p>
        </p:txBody>
      </p:sp>
      <p:sp>
        <p:nvSpPr>
          <p:cNvPr id="11" name="Object 10"/>
          <p:cNvSpPr/>
          <p:nvPr/>
        </p:nvSpPr>
        <p:spPr>
          <a:xfrm>
            <a:off x="8134221" y="3849191"/>
            <a:ext cx="3729058" cy="628493"/>
          </a:xfrm>
          <a:prstGeom prst="rect">
            <a:avLst/>
          </a:prstGeom>
          <a:noFill/>
        </p:spPr>
        <p:txBody>
          <a:bodyPr wrap="square" lIns="0" tIns="0" rIns="0" bIns="0" rtlCol="0" anchor="t"/>
          <a:lstStyle/>
          <a:p>
            <a:pPr algn="ctr">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The goal is setting the price to maximize overall revenue for the burger shop through subscription fees.</a:t>
            </a:r>
            <a:endParaRPr lang="en-US" dirty="0"/>
          </a:p>
        </p:txBody>
      </p:sp>
      <p:sp>
        <p:nvSpPr>
          <p:cNvPr id="12" name="Object 11"/>
          <p:cNvSpPr/>
          <p:nvPr/>
        </p:nvSpPr>
        <p:spPr>
          <a:xfrm>
            <a:off x="0" y="5646913"/>
            <a:ext cx="12188952" cy="1209373"/>
          </a:xfrm>
          <a:prstGeom prst="rect">
            <a:avLst/>
          </a:prstGeom>
          <a:solidFill>
            <a:srgbClr val="62A8BB"/>
          </a:solidFill>
        </p:spPr>
        <p:txBody>
          <a:bodyPr/>
          <a:lstStyle/>
          <a:p>
            <a:endParaRPr lang="en-US"/>
          </a:p>
        </p:txBody>
      </p:sp>
      <p:sp>
        <p:nvSpPr>
          <p:cNvPr id="13" name="Object 12"/>
          <p:cNvSpPr/>
          <p:nvPr/>
        </p:nvSpPr>
        <p:spPr>
          <a:xfrm>
            <a:off x="-71420" y="5963838"/>
            <a:ext cx="12331791" cy="571357"/>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This presentation will cover the methodology and results of optimizing the premium membership pricing for a burger shop to maximize revenue by offering shorter wait times.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Input Data Overview</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700" y="2567978"/>
            <a:ext cx="857036" cy="914171"/>
          </a:xfrm>
          <a:prstGeom prst="rect">
            <a:avLst/>
          </a:prstGeom>
        </p:spPr>
      </p:pic>
      <p:sp>
        <p:nvSpPr>
          <p:cNvPr id="4" name="Object 3"/>
          <p:cNvSpPr/>
          <p:nvPr/>
        </p:nvSpPr>
        <p:spPr>
          <a:xfrm>
            <a:off x="1553615" y="3831426"/>
            <a:ext cx="3844281" cy="22854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Menu dataset</a:t>
            </a:r>
            <a:endParaRPr lang="en-US" dirty="0"/>
          </a:p>
        </p:txBody>
      </p:sp>
      <p:sp>
        <p:nvSpPr>
          <p:cNvPr id="5" name="Object 4"/>
          <p:cNvSpPr/>
          <p:nvPr/>
        </p:nvSpPr>
        <p:spPr>
          <a:xfrm>
            <a:off x="1553615" y="4145821"/>
            <a:ext cx="3844281" cy="41899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Includes item details like pricing, profitability, popularity</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3777" y="2657257"/>
            <a:ext cx="809423" cy="809423"/>
          </a:xfrm>
          <a:prstGeom prst="rect">
            <a:avLst/>
          </a:prstGeom>
        </p:spPr>
      </p:pic>
      <p:sp>
        <p:nvSpPr>
          <p:cNvPr id="7" name="Object 6"/>
          <p:cNvSpPr/>
          <p:nvPr/>
        </p:nvSpPr>
        <p:spPr>
          <a:xfrm>
            <a:off x="6670594" y="3831426"/>
            <a:ext cx="4085203" cy="22854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Customer dataset</a:t>
            </a:r>
            <a:endParaRPr lang="en-US" dirty="0"/>
          </a:p>
        </p:txBody>
      </p:sp>
      <p:sp>
        <p:nvSpPr>
          <p:cNvPr id="8" name="Object 7"/>
          <p:cNvSpPr/>
          <p:nvPr/>
        </p:nvSpPr>
        <p:spPr>
          <a:xfrm>
            <a:off x="6670594" y="4145821"/>
            <a:ext cx="4085203" cy="41899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Includes customer subscription status and price tolerance</a:t>
            </a:r>
            <a:endParaRPr lang="en-US" dirty="0"/>
          </a:p>
        </p:txBody>
      </p:sp>
      <p:sp>
        <p:nvSpPr>
          <p:cNvPr id="9" name="Object 8"/>
          <p:cNvSpPr/>
          <p:nvPr/>
        </p:nvSpPr>
        <p:spPr>
          <a:xfrm>
            <a:off x="0" y="5932591"/>
            <a:ext cx="12188952" cy="923694"/>
          </a:xfrm>
          <a:prstGeom prst="rect">
            <a:avLst/>
          </a:prstGeom>
          <a:solidFill>
            <a:srgbClr val="62A8BB"/>
          </a:solidFill>
        </p:spPr>
        <p:txBody>
          <a:bodyPr/>
          <a:lstStyle/>
          <a:p>
            <a:endParaRPr lang="en-US"/>
          </a:p>
        </p:txBody>
      </p:sp>
      <p:sp>
        <p:nvSpPr>
          <p:cNvPr id="10" name="Object 9"/>
          <p:cNvSpPr/>
          <p:nvPr/>
        </p:nvSpPr>
        <p:spPr>
          <a:xfrm>
            <a:off x="-95226" y="6249516"/>
            <a:ext cx="12379404" cy="285679"/>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The provided datasets contain crucial information to model customer behavior and sales.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Restaurant's Menu</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3" y="2217410"/>
            <a:ext cx="11246213" cy="4180430"/>
          </a:xfrm>
          <a:prstGeom prst="rect">
            <a:avLst/>
          </a:prstGeom>
        </p:spPr>
      </p:pic>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3" y="2217410"/>
            <a:ext cx="11246213" cy="4170907"/>
          </a:xfrm>
          <a:prstGeom prst="rect">
            <a:avLst/>
          </a:prstGeom>
        </p:spPr>
      </p:pic>
      <p:sp>
        <p:nvSpPr>
          <p:cNvPr id="5" name="Object 4"/>
          <p:cNvSpPr/>
          <p:nvPr/>
        </p:nvSpPr>
        <p:spPr>
          <a:xfrm>
            <a:off x="476131" y="1523619"/>
            <a:ext cx="718361" cy="693791"/>
          </a:xfrm>
          <a:prstGeom prst="rect">
            <a:avLst/>
          </a:prstGeom>
          <a:noFill/>
        </p:spPr>
        <p:txBody>
          <a:bodyPr wrap="square" rtlCol="0" anchor="ctr">
            <a:normAutofit/>
          </a:bodyPr>
          <a:lstStyle/>
          <a:p>
            <a:pPr algn="l">
              <a:buNone/>
            </a:pPr>
            <a:r>
              <a:rPr lang="en-US" sz="2000" dirty="0">
                <a:solidFill>
                  <a:srgbClr val="FFFFFF"/>
                </a:solidFill>
                <a:latin typeface="Montserrat Regular" pitchFamily="34" charset="0"/>
                <a:ea typeface="Montserrat Regular" pitchFamily="34" charset="-122"/>
                <a:cs typeface="Montserrat Regular" pitchFamily="34" charset="-120"/>
              </a:rPr>
              <a:t>ID</a:t>
            </a:r>
            <a:endParaRPr lang="en-US" dirty="0"/>
          </a:p>
        </p:txBody>
      </p:sp>
      <p:sp>
        <p:nvSpPr>
          <p:cNvPr id="6" name="Object 5"/>
          <p:cNvSpPr/>
          <p:nvPr/>
        </p:nvSpPr>
        <p:spPr>
          <a:xfrm>
            <a:off x="476131" y="2217410"/>
            <a:ext cx="718361" cy="416274"/>
          </a:xfrm>
          <a:prstGeom prst="rect">
            <a:avLst/>
          </a:prstGeom>
          <a:noFill/>
        </p:spPr>
        <p:txBody>
          <a:bodyPr wrap="square" rtlCol="0" anchor="ctr">
            <a:normAutofit/>
          </a:bodyPr>
          <a:lstStyle/>
          <a:p>
            <a:pPr algn="l">
              <a:buNone/>
            </a:pPr>
            <a:r>
              <a:rPr lang="en-US" sz="2000" dirty="0">
                <a:solidFill>
                  <a:srgbClr val="2A2921"/>
                </a:solidFill>
                <a:latin typeface="Montserrat Regular" pitchFamily="34" charset="0"/>
                <a:ea typeface="Montserrat Regular" pitchFamily="34" charset="-122"/>
                <a:cs typeface="Montserrat Regular" pitchFamily="34" charset="-120"/>
              </a:rPr>
              <a:t>1</a:t>
            </a:r>
            <a:endParaRPr lang="en-US" dirty="0"/>
          </a:p>
        </p:txBody>
      </p:sp>
      <p:sp>
        <p:nvSpPr>
          <p:cNvPr id="7" name="Object 6"/>
          <p:cNvSpPr/>
          <p:nvPr/>
        </p:nvSpPr>
        <p:spPr>
          <a:xfrm>
            <a:off x="476131" y="2633684"/>
            <a:ext cx="718361" cy="416274"/>
          </a:xfrm>
          <a:prstGeom prst="rect">
            <a:avLst/>
          </a:prstGeom>
          <a:noFill/>
        </p:spPr>
        <p:txBody>
          <a:bodyPr wrap="square" rtlCol="0" anchor="ctr">
            <a:normAutofit/>
          </a:bodyPr>
          <a:lstStyle/>
          <a:p>
            <a:pPr algn="l">
              <a:buNone/>
            </a:pPr>
            <a:r>
              <a:rPr lang="en-US" sz="2000" dirty="0">
                <a:solidFill>
                  <a:srgbClr val="2A2921"/>
                </a:solidFill>
                <a:latin typeface="Montserrat Regular" pitchFamily="34" charset="0"/>
                <a:ea typeface="Montserrat Regular" pitchFamily="34" charset="-122"/>
                <a:cs typeface="Montserrat Regular" pitchFamily="34" charset="-120"/>
              </a:rPr>
              <a:t>2</a:t>
            </a:r>
            <a:endParaRPr lang="en-US" dirty="0"/>
          </a:p>
        </p:txBody>
      </p:sp>
      <p:sp>
        <p:nvSpPr>
          <p:cNvPr id="8" name="Object 7"/>
          <p:cNvSpPr/>
          <p:nvPr/>
        </p:nvSpPr>
        <p:spPr>
          <a:xfrm>
            <a:off x="476131" y="3049959"/>
            <a:ext cx="718361" cy="416274"/>
          </a:xfrm>
          <a:prstGeom prst="rect">
            <a:avLst/>
          </a:prstGeom>
          <a:noFill/>
        </p:spPr>
        <p:txBody>
          <a:bodyPr wrap="square" rtlCol="0" anchor="ctr">
            <a:normAutofit/>
          </a:bodyPr>
          <a:lstStyle/>
          <a:p>
            <a:pPr algn="l">
              <a:buNone/>
            </a:pPr>
            <a:r>
              <a:rPr lang="en-US" sz="2000" dirty="0">
                <a:solidFill>
                  <a:srgbClr val="2A2921"/>
                </a:solidFill>
                <a:latin typeface="Montserrat Regular" pitchFamily="34" charset="0"/>
                <a:ea typeface="Montserrat Regular" pitchFamily="34" charset="-122"/>
                <a:cs typeface="Montserrat Regular" pitchFamily="34" charset="-120"/>
              </a:rPr>
              <a:t>3</a:t>
            </a:r>
            <a:endParaRPr lang="en-US" dirty="0"/>
          </a:p>
        </p:txBody>
      </p:sp>
      <p:sp>
        <p:nvSpPr>
          <p:cNvPr id="9" name="Object 8"/>
          <p:cNvSpPr/>
          <p:nvPr/>
        </p:nvSpPr>
        <p:spPr>
          <a:xfrm>
            <a:off x="476131" y="3466233"/>
            <a:ext cx="718361" cy="416274"/>
          </a:xfrm>
          <a:prstGeom prst="rect">
            <a:avLst/>
          </a:prstGeom>
          <a:noFill/>
        </p:spPr>
        <p:txBody>
          <a:bodyPr wrap="square" rtlCol="0" anchor="ctr">
            <a:normAutofit/>
          </a:bodyPr>
          <a:lstStyle/>
          <a:p>
            <a:pPr algn="l">
              <a:buNone/>
            </a:pPr>
            <a:r>
              <a:rPr lang="en-US" sz="2000" dirty="0">
                <a:solidFill>
                  <a:srgbClr val="2A2921"/>
                </a:solidFill>
                <a:latin typeface="Montserrat Regular" pitchFamily="34" charset="0"/>
                <a:ea typeface="Montserrat Regular" pitchFamily="34" charset="-122"/>
                <a:cs typeface="Montserrat Regular" pitchFamily="34" charset="-120"/>
              </a:rPr>
              <a:t>4</a:t>
            </a:r>
            <a:endParaRPr lang="en-US" dirty="0"/>
          </a:p>
        </p:txBody>
      </p:sp>
      <p:sp>
        <p:nvSpPr>
          <p:cNvPr id="10" name="Object 9"/>
          <p:cNvSpPr/>
          <p:nvPr/>
        </p:nvSpPr>
        <p:spPr>
          <a:xfrm>
            <a:off x="476131" y="3882508"/>
            <a:ext cx="718361" cy="416274"/>
          </a:xfrm>
          <a:prstGeom prst="rect">
            <a:avLst/>
          </a:prstGeom>
          <a:noFill/>
        </p:spPr>
        <p:txBody>
          <a:bodyPr wrap="square" rtlCol="0" anchor="ctr">
            <a:normAutofit/>
          </a:bodyPr>
          <a:lstStyle/>
          <a:p>
            <a:pPr algn="l">
              <a:buNone/>
            </a:pPr>
            <a:r>
              <a:rPr lang="en-US" sz="2000" dirty="0">
                <a:solidFill>
                  <a:srgbClr val="2A2921"/>
                </a:solidFill>
                <a:latin typeface="Montserrat Regular" pitchFamily="34" charset="0"/>
                <a:ea typeface="Montserrat Regular" pitchFamily="34" charset="-122"/>
                <a:cs typeface="Montserrat Regular" pitchFamily="34" charset="-120"/>
              </a:rPr>
              <a:t>5</a:t>
            </a:r>
            <a:endParaRPr lang="en-US" dirty="0"/>
          </a:p>
        </p:txBody>
      </p:sp>
      <p:sp>
        <p:nvSpPr>
          <p:cNvPr id="11" name="Object 10"/>
          <p:cNvSpPr/>
          <p:nvPr/>
        </p:nvSpPr>
        <p:spPr>
          <a:xfrm>
            <a:off x="476131" y="4298782"/>
            <a:ext cx="718361" cy="416274"/>
          </a:xfrm>
          <a:prstGeom prst="rect">
            <a:avLst/>
          </a:prstGeom>
          <a:noFill/>
        </p:spPr>
        <p:txBody>
          <a:bodyPr wrap="square" rtlCol="0" anchor="ctr">
            <a:normAutofit/>
          </a:bodyPr>
          <a:lstStyle/>
          <a:p>
            <a:pPr algn="l">
              <a:buNone/>
            </a:pPr>
            <a:r>
              <a:rPr lang="en-US" sz="2000" dirty="0">
                <a:solidFill>
                  <a:srgbClr val="2A2921"/>
                </a:solidFill>
                <a:latin typeface="Montserrat Regular" pitchFamily="34" charset="0"/>
                <a:ea typeface="Montserrat Regular" pitchFamily="34" charset="-122"/>
                <a:cs typeface="Montserrat Regular" pitchFamily="34" charset="-120"/>
              </a:rPr>
              <a:t>6</a:t>
            </a:r>
            <a:endParaRPr lang="en-US" dirty="0"/>
          </a:p>
        </p:txBody>
      </p:sp>
      <p:sp>
        <p:nvSpPr>
          <p:cNvPr id="12" name="Object 11"/>
          <p:cNvSpPr/>
          <p:nvPr/>
        </p:nvSpPr>
        <p:spPr>
          <a:xfrm>
            <a:off x="476131" y="4715057"/>
            <a:ext cx="718361" cy="416274"/>
          </a:xfrm>
          <a:prstGeom prst="rect">
            <a:avLst/>
          </a:prstGeom>
          <a:noFill/>
        </p:spPr>
        <p:txBody>
          <a:bodyPr wrap="square" rtlCol="0" anchor="ctr">
            <a:normAutofit/>
          </a:bodyPr>
          <a:lstStyle/>
          <a:p>
            <a:pPr algn="l">
              <a:buNone/>
            </a:pPr>
            <a:r>
              <a:rPr lang="en-US" sz="2000" dirty="0">
                <a:solidFill>
                  <a:srgbClr val="2A2921"/>
                </a:solidFill>
                <a:latin typeface="Montserrat Regular" pitchFamily="34" charset="0"/>
                <a:ea typeface="Montserrat Regular" pitchFamily="34" charset="-122"/>
                <a:cs typeface="Montserrat Regular" pitchFamily="34" charset="-120"/>
              </a:rPr>
              <a:t>7</a:t>
            </a:r>
            <a:endParaRPr lang="en-US" dirty="0"/>
          </a:p>
        </p:txBody>
      </p:sp>
      <p:sp>
        <p:nvSpPr>
          <p:cNvPr id="13" name="Object 12"/>
          <p:cNvSpPr/>
          <p:nvPr/>
        </p:nvSpPr>
        <p:spPr>
          <a:xfrm>
            <a:off x="476131" y="5131331"/>
            <a:ext cx="718361" cy="416274"/>
          </a:xfrm>
          <a:prstGeom prst="rect">
            <a:avLst/>
          </a:prstGeom>
          <a:noFill/>
        </p:spPr>
        <p:txBody>
          <a:bodyPr wrap="square" rtlCol="0" anchor="ctr">
            <a:normAutofit/>
          </a:bodyPr>
          <a:lstStyle/>
          <a:p>
            <a:pPr algn="l">
              <a:buNone/>
            </a:pPr>
            <a:r>
              <a:rPr lang="en-US" sz="2000" dirty="0">
                <a:solidFill>
                  <a:srgbClr val="2A2921"/>
                </a:solidFill>
                <a:latin typeface="Montserrat Regular" pitchFamily="34" charset="0"/>
                <a:ea typeface="Montserrat Regular" pitchFamily="34" charset="-122"/>
                <a:cs typeface="Montserrat Regular" pitchFamily="34" charset="-120"/>
              </a:rPr>
              <a:t>8</a:t>
            </a:r>
            <a:endParaRPr lang="en-US" dirty="0"/>
          </a:p>
        </p:txBody>
      </p:sp>
      <p:sp>
        <p:nvSpPr>
          <p:cNvPr id="14" name="Object 13"/>
          <p:cNvSpPr/>
          <p:nvPr/>
        </p:nvSpPr>
        <p:spPr>
          <a:xfrm>
            <a:off x="476131" y="5547606"/>
            <a:ext cx="718361" cy="416274"/>
          </a:xfrm>
          <a:prstGeom prst="rect">
            <a:avLst/>
          </a:prstGeom>
          <a:noFill/>
        </p:spPr>
        <p:txBody>
          <a:bodyPr wrap="square" rtlCol="0" anchor="ctr">
            <a:normAutofit/>
          </a:bodyPr>
          <a:lstStyle/>
          <a:p>
            <a:pPr algn="l">
              <a:buNone/>
            </a:pPr>
            <a:r>
              <a:rPr lang="en-US" sz="2000" dirty="0">
                <a:solidFill>
                  <a:srgbClr val="2A2921"/>
                </a:solidFill>
                <a:latin typeface="Montserrat Regular" pitchFamily="34" charset="0"/>
                <a:ea typeface="Montserrat Regular" pitchFamily="34" charset="-122"/>
                <a:cs typeface="Montserrat Regular" pitchFamily="34" charset="-120"/>
              </a:rPr>
              <a:t>9</a:t>
            </a:r>
            <a:endParaRPr lang="en-US" dirty="0"/>
          </a:p>
        </p:txBody>
      </p:sp>
      <p:sp>
        <p:nvSpPr>
          <p:cNvPr id="15" name="Object 14"/>
          <p:cNvSpPr/>
          <p:nvPr/>
        </p:nvSpPr>
        <p:spPr>
          <a:xfrm>
            <a:off x="476131" y="5963880"/>
            <a:ext cx="718361" cy="416274"/>
          </a:xfrm>
          <a:prstGeom prst="rect">
            <a:avLst/>
          </a:prstGeom>
          <a:noFill/>
        </p:spPr>
        <p:txBody>
          <a:bodyPr wrap="square" rtlCol="0" anchor="ctr">
            <a:normAutofit/>
          </a:bodyPr>
          <a:lstStyle/>
          <a:p>
            <a:pPr algn="l">
              <a:buNone/>
            </a:pPr>
            <a:r>
              <a:rPr lang="en-US" sz="2000" dirty="0">
                <a:solidFill>
                  <a:srgbClr val="2A2921"/>
                </a:solidFill>
                <a:latin typeface="Montserrat Regular" pitchFamily="34" charset="0"/>
                <a:ea typeface="Montserrat Regular" pitchFamily="34" charset="-122"/>
                <a:cs typeface="Montserrat Regular" pitchFamily="34" charset="-120"/>
              </a:rPr>
              <a:t>10</a:t>
            </a:r>
            <a:endParaRPr lang="en-US" dirty="0"/>
          </a:p>
        </p:txBody>
      </p:sp>
      <p:sp>
        <p:nvSpPr>
          <p:cNvPr id="16" name="Object 15"/>
          <p:cNvSpPr/>
          <p:nvPr/>
        </p:nvSpPr>
        <p:spPr>
          <a:xfrm>
            <a:off x="1194492" y="1523619"/>
            <a:ext cx="2979365" cy="693791"/>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Item</a:t>
            </a:r>
            <a:endParaRPr lang="en-US" dirty="0"/>
          </a:p>
        </p:txBody>
      </p:sp>
      <p:sp>
        <p:nvSpPr>
          <p:cNvPr id="17" name="Object 16"/>
          <p:cNvSpPr/>
          <p:nvPr/>
        </p:nvSpPr>
        <p:spPr>
          <a:xfrm>
            <a:off x="1194492" y="2217410"/>
            <a:ext cx="2979365" cy="416274"/>
          </a:xfrm>
          <a:prstGeom prst="rect">
            <a:avLst/>
          </a:prstGeom>
          <a:noFill/>
        </p:spPr>
        <p:txBody>
          <a:bodyPr wrap="square" rtlCol="0" anchor="ctr">
            <a:normAutofit fontScale="85000" lnSpcReduction="100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847 Burger Half-Pound</a:t>
            </a:r>
            <a:endParaRPr lang="en-US" dirty="0"/>
          </a:p>
        </p:txBody>
      </p:sp>
      <p:sp>
        <p:nvSpPr>
          <p:cNvPr id="18" name="Object 17"/>
          <p:cNvSpPr/>
          <p:nvPr/>
        </p:nvSpPr>
        <p:spPr>
          <a:xfrm>
            <a:off x="1194492" y="2633684"/>
            <a:ext cx="2979365" cy="416274"/>
          </a:xfrm>
          <a:prstGeom prst="rect">
            <a:avLst/>
          </a:prstGeom>
          <a:noFill/>
        </p:spPr>
        <p:txBody>
          <a:bodyPr wrap="square" rtlCol="0" anchor="ctr">
            <a:normAutofit fontScale="925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847 Burger Full-Pound</a:t>
            </a:r>
            <a:endParaRPr lang="en-US" dirty="0"/>
          </a:p>
        </p:txBody>
      </p:sp>
      <p:sp>
        <p:nvSpPr>
          <p:cNvPr id="19" name="Object 18"/>
          <p:cNvSpPr/>
          <p:nvPr/>
        </p:nvSpPr>
        <p:spPr>
          <a:xfrm>
            <a:off x="1194492" y="3049959"/>
            <a:ext cx="2979365"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Milkshake Small</a:t>
            </a:r>
            <a:endParaRPr lang="en-US" dirty="0"/>
          </a:p>
        </p:txBody>
      </p:sp>
      <p:sp>
        <p:nvSpPr>
          <p:cNvPr id="20" name="Object 19"/>
          <p:cNvSpPr/>
          <p:nvPr/>
        </p:nvSpPr>
        <p:spPr>
          <a:xfrm>
            <a:off x="1194492" y="3466233"/>
            <a:ext cx="2979365"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Milkshake Large</a:t>
            </a:r>
            <a:endParaRPr lang="en-US" dirty="0"/>
          </a:p>
        </p:txBody>
      </p:sp>
      <p:sp>
        <p:nvSpPr>
          <p:cNvPr id="21" name="Object 20"/>
          <p:cNvSpPr/>
          <p:nvPr/>
        </p:nvSpPr>
        <p:spPr>
          <a:xfrm>
            <a:off x="1194492" y="3882508"/>
            <a:ext cx="2979365"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Drink Small</a:t>
            </a:r>
            <a:endParaRPr lang="en-US" dirty="0"/>
          </a:p>
        </p:txBody>
      </p:sp>
      <p:sp>
        <p:nvSpPr>
          <p:cNvPr id="22" name="Object 21"/>
          <p:cNvSpPr/>
          <p:nvPr/>
        </p:nvSpPr>
        <p:spPr>
          <a:xfrm>
            <a:off x="1194492" y="4298782"/>
            <a:ext cx="2979365"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Drink Large</a:t>
            </a:r>
            <a:endParaRPr lang="en-US" dirty="0"/>
          </a:p>
        </p:txBody>
      </p:sp>
      <p:sp>
        <p:nvSpPr>
          <p:cNvPr id="23" name="Object 22"/>
          <p:cNvSpPr/>
          <p:nvPr/>
        </p:nvSpPr>
        <p:spPr>
          <a:xfrm>
            <a:off x="1194492" y="4715057"/>
            <a:ext cx="2979365"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Fries Small</a:t>
            </a:r>
            <a:endParaRPr lang="en-US" dirty="0"/>
          </a:p>
        </p:txBody>
      </p:sp>
      <p:sp>
        <p:nvSpPr>
          <p:cNvPr id="24" name="Object 23"/>
          <p:cNvSpPr/>
          <p:nvPr/>
        </p:nvSpPr>
        <p:spPr>
          <a:xfrm>
            <a:off x="1194492" y="5131331"/>
            <a:ext cx="2979365"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Fries Large</a:t>
            </a:r>
            <a:endParaRPr lang="en-US" dirty="0"/>
          </a:p>
        </p:txBody>
      </p:sp>
      <p:sp>
        <p:nvSpPr>
          <p:cNvPr id="25" name="Object 24"/>
          <p:cNvSpPr/>
          <p:nvPr/>
        </p:nvSpPr>
        <p:spPr>
          <a:xfrm>
            <a:off x="1194492" y="5547606"/>
            <a:ext cx="2979365"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Ice Cream</a:t>
            </a:r>
            <a:endParaRPr lang="en-US" dirty="0"/>
          </a:p>
        </p:txBody>
      </p:sp>
      <p:sp>
        <p:nvSpPr>
          <p:cNvPr id="26" name="Object 25"/>
          <p:cNvSpPr/>
          <p:nvPr/>
        </p:nvSpPr>
        <p:spPr>
          <a:xfrm>
            <a:off x="1194492" y="5963880"/>
            <a:ext cx="2979365"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Peanuts</a:t>
            </a:r>
            <a:endParaRPr lang="en-US" dirty="0"/>
          </a:p>
        </p:txBody>
      </p:sp>
      <p:sp>
        <p:nvSpPr>
          <p:cNvPr id="27" name="Object 26"/>
          <p:cNvSpPr/>
          <p:nvPr/>
        </p:nvSpPr>
        <p:spPr>
          <a:xfrm>
            <a:off x="4173857" y="1523619"/>
            <a:ext cx="920648" cy="693791"/>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Price</a:t>
            </a:r>
            <a:endParaRPr lang="en-US" dirty="0"/>
          </a:p>
        </p:txBody>
      </p:sp>
      <p:sp>
        <p:nvSpPr>
          <p:cNvPr id="28" name="Object 27"/>
          <p:cNvSpPr/>
          <p:nvPr/>
        </p:nvSpPr>
        <p:spPr>
          <a:xfrm>
            <a:off x="4173857" y="2217410"/>
            <a:ext cx="920648" cy="416274"/>
          </a:xfrm>
          <a:prstGeom prst="rect">
            <a:avLst/>
          </a:prstGeom>
          <a:noFill/>
        </p:spPr>
        <p:txBody>
          <a:bodyPr wrap="square" rtlCol="0" anchor="ctr">
            <a:normAutofit fontScale="925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$8.00 </a:t>
            </a:r>
            <a:endParaRPr lang="en-US" dirty="0"/>
          </a:p>
        </p:txBody>
      </p:sp>
      <p:sp>
        <p:nvSpPr>
          <p:cNvPr id="29" name="Object 28"/>
          <p:cNvSpPr/>
          <p:nvPr/>
        </p:nvSpPr>
        <p:spPr>
          <a:xfrm>
            <a:off x="4173857" y="2633684"/>
            <a:ext cx="920648" cy="416274"/>
          </a:xfrm>
          <a:prstGeom prst="rect">
            <a:avLst/>
          </a:prstGeom>
          <a:noFill/>
        </p:spPr>
        <p:txBody>
          <a:bodyPr wrap="square" rtlCol="0" anchor="ctr">
            <a:normAutofit fontScale="77500" lnSpcReduction="200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$10.00 </a:t>
            </a:r>
            <a:endParaRPr lang="en-US" dirty="0"/>
          </a:p>
        </p:txBody>
      </p:sp>
      <p:sp>
        <p:nvSpPr>
          <p:cNvPr id="30" name="Object 29"/>
          <p:cNvSpPr/>
          <p:nvPr/>
        </p:nvSpPr>
        <p:spPr>
          <a:xfrm>
            <a:off x="4173857" y="3049959"/>
            <a:ext cx="920648" cy="416274"/>
          </a:xfrm>
          <a:prstGeom prst="rect">
            <a:avLst/>
          </a:prstGeom>
          <a:noFill/>
        </p:spPr>
        <p:txBody>
          <a:bodyPr wrap="square" rtlCol="0" anchor="ctr">
            <a:normAutofit fontScale="925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$5.00 </a:t>
            </a:r>
            <a:endParaRPr lang="en-US" dirty="0"/>
          </a:p>
        </p:txBody>
      </p:sp>
      <p:sp>
        <p:nvSpPr>
          <p:cNvPr id="31" name="Object 30"/>
          <p:cNvSpPr/>
          <p:nvPr/>
        </p:nvSpPr>
        <p:spPr>
          <a:xfrm>
            <a:off x="4173857" y="3466233"/>
            <a:ext cx="920648" cy="416274"/>
          </a:xfrm>
          <a:prstGeom prst="rect">
            <a:avLst/>
          </a:prstGeom>
          <a:noFill/>
        </p:spPr>
        <p:txBody>
          <a:bodyPr wrap="square" rtlCol="0" anchor="ctr">
            <a:normAutofit fontScale="925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$7.00 </a:t>
            </a:r>
            <a:endParaRPr lang="en-US" dirty="0"/>
          </a:p>
        </p:txBody>
      </p:sp>
      <p:sp>
        <p:nvSpPr>
          <p:cNvPr id="32" name="Object 31"/>
          <p:cNvSpPr/>
          <p:nvPr/>
        </p:nvSpPr>
        <p:spPr>
          <a:xfrm>
            <a:off x="4173857" y="3882508"/>
            <a:ext cx="920648" cy="416274"/>
          </a:xfrm>
          <a:prstGeom prst="rect">
            <a:avLst/>
          </a:prstGeom>
          <a:noFill/>
        </p:spPr>
        <p:txBody>
          <a:bodyPr wrap="square" rtlCol="0" anchor="ctr">
            <a:normAutofit fontScale="925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$3.00 </a:t>
            </a:r>
            <a:endParaRPr lang="en-US" dirty="0"/>
          </a:p>
        </p:txBody>
      </p:sp>
      <p:sp>
        <p:nvSpPr>
          <p:cNvPr id="33" name="Object 32"/>
          <p:cNvSpPr/>
          <p:nvPr/>
        </p:nvSpPr>
        <p:spPr>
          <a:xfrm>
            <a:off x="4173857" y="4298782"/>
            <a:ext cx="920648" cy="416274"/>
          </a:xfrm>
          <a:prstGeom prst="rect">
            <a:avLst/>
          </a:prstGeom>
          <a:noFill/>
        </p:spPr>
        <p:txBody>
          <a:bodyPr wrap="square" rtlCol="0" anchor="ctr">
            <a:normAutofit fontScale="85000" lnSpcReduction="100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$4.00 </a:t>
            </a:r>
            <a:endParaRPr lang="en-US" dirty="0"/>
          </a:p>
        </p:txBody>
      </p:sp>
      <p:sp>
        <p:nvSpPr>
          <p:cNvPr id="34" name="Object 33"/>
          <p:cNvSpPr/>
          <p:nvPr/>
        </p:nvSpPr>
        <p:spPr>
          <a:xfrm>
            <a:off x="4173857" y="4715057"/>
            <a:ext cx="920648" cy="416274"/>
          </a:xfrm>
          <a:prstGeom prst="rect">
            <a:avLst/>
          </a:prstGeom>
          <a:noFill/>
        </p:spPr>
        <p:txBody>
          <a:bodyPr wrap="square" rtlCol="0" anchor="ctr">
            <a:normAutofit fontScale="85000" lnSpcReduction="100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$4.00 </a:t>
            </a:r>
            <a:endParaRPr lang="en-US" dirty="0"/>
          </a:p>
        </p:txBody>
      </p:sp>
      <p:sp>
        <p:nvSpPr>
          <p:cNvPr id="35" name="Object 34"/>
          <p:cNvSpPr/>
          <p:nvPr/>
        </p:nvSpPr>
        <p:spPr>
          <a:xfrm>
            <a:off x="4173857" y="5131331"/>
            <a:ext cx="920648" cy="416274"/>
          </a:xfrm>
          <a:prstGeom prst="rect">
            <a:avLst/>
          </a:prstGeom>
          <a:noFill/>
        </p:spPr>
        <p:txBody>
          <a:bodyPr wrap="square" rtlCol="0" anchor="ctr">
            <a:normAutofit fontScale="925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$7.00 </a:t>
            </a:r>
            <a:endParaRPr lang="en-US" dirty="0"/>
          </a:p>
        </p:txBody>
      </p:sp>
      <p:sp>
        <p:nvSpPr>
          <p:cNvPr id="36" name="Object 35"/>
          <p:cNvSpPr/>
          <p:nvPr/>
        </p:nvSpPr>
        <p:spPr>
          <a:xfrm>
            <a:off x="4173857" y="5547606"/>
            <a:ext cx="920648" cy="416274"/>
          </a:xfrm>
          <a:prstGeom prst="rect">
            <a:avLst/>
          </a:prstGeom>
          <a:noFill/>
        </p:spPr>
        <p:txBody>
          <a:bodyPr wrap="square" rtlCol="0" anchor="ctr">
            <a:normAutofit fontScale="925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$9.00 </a:t>
            </a:r>
            <a:endParaRPr lang="en-US" dirty="0"/>
          </a:p>
        </p:txBody>
      </p:sp>
      <p:sp>
        <p:nvSpPr>
          <p:cNvPr id="37" name="Object 36"/>
          <p:cNvSpPr/>
          <p:nvPr/>
        </p:nvSpPr>
        <p:spPr>
          <a:xfrm>
            <a:off x="4173857" y="5963880"/>
            <a:ext cx="920648" cy="416274"/>
          </a:xfrm>
          <a:prstGeom prst="rect">
            <a:avLst/>
          </a:prstGeom>
          <a:noFill/>
        </p:spPr>
        <p:txBody>
          <a:bodyPr wrap="square" rtlCol="0" anchor="ctr">
            <a:normAutofit fontScale="925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$3.00 </a:t>
            </a:r>
            <a:endParaRPr lang="en-US" dirty="0"/>
          </a:p>
        </p:txBody>
      </p:sp>
      <p:sp>
        <p:nvSpPr>
          <p:cNvPr id="38" name="Object 37"/>
          <p:cNvSpPr/>
          <p:nvPr/>
        </p:nvSpPr>
        <p:spPr>
          <a:xfrm>
            <a:off x="5094505" y="1523619"/>
            <a:ext cx="1134723" cy="693791"/>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Margin</a:t>
            </a:r>
            <a:endParaRPr lang="en-US" dirty="0"/>
          </a:p>
        </p:txBody>
      </p:sp>
      <p:sp>
        <p:nvSpPr>
          <p:cNvPr id="39" name="Object 38"/>
          <p:cNvSpPr/>
          <p:nvPr/>
        </p:nvSpPr>
        <p:spPr>
          <a:xfrm>
            <a:off x="5094505" y="2217410"/>
            <a:ext cx="1134723"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70%</a:t>
            </a:r>
            <a:endParaRPr lang="en-US" dirty="0"/>
          </a:p>
        </p:txBody>
      </p:sp>
      <p:sp>
        <p:nvSpPr>
          <p:cNvPr id="40" name="Object 39"/>
          <p:cNvSpPr/>
          <p:nvPr/>
        </p:nvSpPr>
        <p:spPr>
          <a:xfrm>
            <a:off x="5094505" y="2633684"/>
            <a:ext cx="1134723"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70%</a:t>
            </a:r>
            <a:endParaRPr lang="en-US" dirty="0"/>
          </a:p>
        </p:txBody>
      </p:sp>
      <p:sp>
        <p:nvSpPr>
          <p:cNvPr id="41" name="Object 40"/>
          <p:cNvSpPr/>
          <p:nvPr/>
        </p:nvSpPr>
        <p:spPr>
          <a:xfrm>
            <a:off x="5094505" y="3049959"/>
            <a:ext cx="1134723"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80%</a:t>
            </a:r>
            <a:endParaRPr lang="en-US" dirty="0"/>
          </a:p>
        </p:txBody>
      </p:sp>
      <p:sp>
        <p:nvSpPr>
          <p:cNvPr id="42" name="Object 41"/>
          <p:cNvSpPr/>
          <p:nvPr/>
        </p:nvSpPr>
        <p:spPr>
          <a:xfrm>
            <a:off x="5094505" y="3466233"/>
            <a:ext cx="1134723"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80%</a:t>
            </a:r>
            <a:endParaRPr lang="en-US" dirty="0"/>
          </a:p>
        </p:txBody>
      </p:sp>
      <p:sp>
        <p:nvSpPr>
          <p:cNvPr id="43" name="Object 42"/>
          <p:cNvSpPr/>
          <p:nvPr/>
        </p:nvSpPr>
        <p:spPr>
          <a:xfrm>
            <a:off x="5094505" y="3882508"/>
            <a:ext cx="1134723"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90%</a:t>
            </a:r>
            <a:endParaRPr lang="en-US" dirty="0"/>
          </a:p>
        </p:txBody>
      </p:sp>
      <p:sp>
        <p:nvSpPr>
          <p:cNvPr id="44" name="Object 43"/>
          <p:cNvSpPr/>
          <p:nvPr/>
        </p:nvSpPr>
        <p:spPr>
          <a:xfrm>
            <a:off x="5094505" y="4298782"/>
            <a:ext cx="1134723"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90%</a:t>
            </a:r>
            <a:endParaRPr lang="en-US" dirty="0"/>
          </a:p>
        </p:txBody>
      </p:sp>
      <p:sp>
        <p:nvSpPr>
          <p:cNvPr id="45" name="Object 44"/>
          <p:cNvSpPr/>
          <p:nvPr/>
        </p:nvSpPr>
        <p:spPr>
          <a:xfrm>
            <a:off x="5094505" y="4715057"/>
            <a:ext cx="1134723"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70%</a:t>
            </a:r>
            <a:endParaRPr lang="en-US" dirty="0"/>
          </a:p>
        </p:txBody>
      </p:sp>
      <p:sp>
        <p:nvSpPr>
          <p:cNvPr id="46" name="Object 45"/>
          <p:cNvSpPr/>
          <p:nvPr/>
        </p:nvSpPr>
        <p:spPr>
          <a:xfrm>
            <a:off x="5094505" y="5131331"/>
            <a:ext cx="1134723"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70%</a:t>
            </a:r>
            <a:endParaRPr lang="en-US" dirty="0"/>
          </a:p>
        </p:txBody>
      </p:sp>
      <p:sp>
        <p:nvSpPr>
          <p:cNvPr id="47" name="Object 46"/>
          <p:cNvSpPr/>
          <p:nvPr/>
        </p:nvSpPr>
        <p:spPr>
          <a:xfrm>
            <a:off x="5094505" y="5547606"/>
            <a:ext cx="1134723"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85%</a:t>
            </a:r>
            <a:endParaRPr lang="en-US" dirty="0"/>
          </a:p>
        </p:txBody>
      </p:sp>
      <p:sp>
        <p:nvSpPr>
          <p:cNvPr id="48" name="Object 47"/>
          <p:cNvSpPr/>
          <p:nvPr/>
        </p:nvSpPr>
        <p:spPr>
          <a:xfrm>
            <a:off x="5094505" y="5963880"/>
            <a:ext cx="1134723"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80%</a:t>
            </a:r>
            <a:endParaRPr lang="en-US" dirty="0"/>
          </a:p>
        </p:txBody>
      </p:sp>
      <p:sp>
        <p:nvSpPr>
          <p:cNvPr id="49" name="Object 48"/>
          <p:cNvSpPr/>
          <p:nvPr/>
        </p:nvSpPr>
        <p:spPr>
          <a:xfrm>
            <a:off x="6229228" y="1523619"/>
            <a:ext cx="2532261" cy="693791"/>
          </a:xfrm>
          <a:prstGeom prst="rect">
            <a:avLst/>
          </a:prstGeom>
          <a:noFill/>
        </p:spPr>
        <p:txBody>
          <a:bodyPr wrap="square" rtlCol="0" anchor="ctr">
            <a:normAutofit lnSpcReduction="100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Gross Profit Per Item</a:t>
            </a:r>
            <a:endParaRPr lang="en-US" dirty="0"/>
          </a:p>
        </p:txBody>
      </p:sp>
      <p:sp>
        <p:nvSpPr>
          <p:cNvPr id="50" name="Object 49"/>
          <p:cNvSpPr/>
          <p:nvPr/>
        </p:nvSpPr>
        <p:spPr>
          <a:xfrm>
            <a:off x="6229228" y="2217410"/>
            <a:ext cx="2532261"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$5.60 </a:t>
            </a:r>
            <a:endParaRPr lang="en-US" dirty="0"/>
          </a:p>
        </p:txBody>
      </p:sp>
      <p:sp>
        <p:nvSpPr>
          <p:cNvPr id="51" name="Object 50"/>
          <p:cNvSpPr/>
          <p:nvPr/>
        </p:nvSpPr>
        <p:spPr>
          <a:xfrm>
            <a:off x="6229228" y="2633684"/>
            <a:ext cx="2532261"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$7.00 </a:t>
            </a:r>
            <a:endParaRPr lang="en-US" dirty="0"/>
          </a:p>
        </p:txBody>
      </p:sp>
      <p:sp>
        <p:nvSpPr>
          <p:cNvPr id="52" name="Object 51"/>
          <p:cNvSpPr/>
          <p:nvPr/>
        </p:nvSpPr>
        <p:spPr>
          <a:xfrm>
            <a:off x="6229228" y="3049959"/>
            <a:ext cx="2532261"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$4.00 </a:t>
            </a:r>
            <a:endParaRPr lang="en-US" dirty="0"/>
          </a:p>
        </p:txBody>
      </p:sp>
      <p:sp>
        <p:nvSpPr>
          <p:cNvPr id="53" name="Object 52"/>
          <p:cNvSpPr/>
          <p:nvPr/>
        </p:nvSpPr>
        <p:spPr>
          <a:xfrm>
            <a:off x="6229228" y="3466233"/>
            <a:ext cx="2532261"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$5.60 </a:t>
            </a:r>
            <a:endParaRPr lang="en-US" dirty="0"/>
          </a:p>
        </p:txBody>
      </p:sp>
      <p:sp>
        <p:nvSpPr>
          <p:cNvPr id="54" name="Object 53"/>
          <p:cNvSpPr/>
          <p:nvPr/>
        </p:nvSpPr>
        <p:spPr>
          <a:xfrm>
            <a:off x="6229228" y="3882508"/>
            <a:ext cx="2532261"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$2.70 </a:t>
            </a:r>
            <a:endParaRPr lang="en-US" dirty="0"/>
          </a:p>
        </p:txBody>
      </p:sp>
      <p:sp>
        <p:nvSpPr>
          <p:cNvPr id="55" name="Object 54"/>
          <p:cNvSpPr/>
          <p:nvPr/>
        </p:nvSpPr>
        <p:spPr>
          <a:xfrm>
            <a:off x="6229228" y="4298782"/>
            <a:ext cx="2532261"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$3.60 </a:t>
            </a:r>
            <a:endParaRPr lang="en-US" dirty="0"/>
          </a:p>
        </p:txBody>
      </p:sp>
      <p:sp>
        <p:nvSpPr>
          <p:cNvPr id="56" name="Object 55"/>
          <p:cNvSpPr/>
          <p:nvPr/>
        </p:nvSpPr>
        <p:spPr>
          <a:xfrm>
            <a:off x="6229228" y="4715057"/>
            <a:ext cx="2532261"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$2.80 </a:t>
            </a:r>
            <a:endParaRPr lang="en-US" dirty="0"/>
          </a:p>
        </p:txBody>
      </p:sp>
      <p:sp>
        <p:nvSpPr>
          <p:cNvPr id="57" name="Object 56"/>
          <p:cNvSpPr/>
          <p:nvPr/>
        </p:nvSpPr>
        <p:spPr>
          <a:xfrm>
            <a:off x="6229228" y="5131331"/>
            <a:ext cx="2532261"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$4.90 </a:t>
            </a:r>
            <a:endParaRPr lang="en-US" dirty="0"/>
          </a:p>
        </p:txBody>
      </p:sp>
      <p:sp>
        <p:nvSpPr>
          <p:cNvPr id="58" name="Object 57"/>
          <p:cNvSpPr/>
          <p:nvPr/>
        </p:nvSpPr>
        <p:spPr>
          <a:xfrm>
            <a:off x="6229228" y="5547606"/>
            <a:ext cx="2532261"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$7.65 </a:t>
            </a:r>
            <a:endParaRPr lang="en-US" dirty="0"/>
          </a:p>
        </p:txBody>
      </p:sp>
      <p:sp>
        <p:nvSpPr>
          <p:cNvPr id="59" name="Object 58"/>
          <p:cNvSpPr/>
          <p:nvPr/>
        </p:nvSpPr>
        <p:spPr>
          <a:xfrm>
            <a:off x="6229228" y="5963880"/>
            <a:ext cx="2532261"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 $2.40 </a:t>
            </a:r>
            <a:endParaRPr lang="en-US" dirty="0"/>
          </a:p>
        </p:txBody>
      </p:sp>
      <p:sp>
        <p:nvSpPr>
          <p:cNvPr id="60" name="Object 59"/>
          <p:cNvSpPr/>
          <p:nvPr/>
        </p:nvSpPr>
        <p:spPr>
          <a:xfrm>
            <a:off x="8761490" y="1523619"/>
            <a:ext cx="1456154" cy="693791"/>
          </a:xfrm>
          <a:prstGeom prst="rect">
            <a:avLst/>
          </a:prstGeom>
          <a:noFill/>
        </p:spPr>
        <p:txBody>
          <a:bodyPr wrap="square" rtlCol="0" anchor="ctr">
            <a:normAutofit lnSpcReduction="100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Popularity</a:t>
            </a:r>
            <a:endParaRPr lang="en-US" dirty="0"/>
          </a:p>
        </p:txBody>
      </p:sp>
      <p:sp>
        <p:nvSpPr>
          <p:cNvPr id="61" name="Object 60"/>
          <p:cNvSpPr/>
          <p:nvPr/>
        </p:nvSpPr>
        <p:spPr>
          <a:xfrm>
            <a:off x="8761490" y="2217410"/>
            <a:ext cx="1456154"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5</a:t>
            </a:r>
            <a:endParaRPr lang="en-US" dirty="0"/>
          </a:p>
        </p:txBody>
      </p:sp>
      <p:sp>
        <p:nvSpPr>
          <p:cNvPr id="62" name="Object 61"/>
          <p:cNvSpPr/>
          <p:nvPr/>
        </p:nvSpPr>
        <p:spPr>
          <a:xfrm>
            <a:off x="8761490" y="2633684"/>
            <a:ext cx="1456154"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4</a:t>
            </a:r>
            <a:endParaRPr lang="en-US" dirty="0"/>
          </a:p>
        </p:txBody>
      </p:sp>
      <p:sp>
        <p:nvSpPr>
          <p:cNvPr id="63" name="Object 62"/>
          <p:cNvSpPr/>
          <p:nvPr/>
        </p:nvSpPr>
        <p:spPr>
          <a:xfrm>
            <a:off x="8761490" y="3049959"/>
            <a:ext cx="1456154"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2</a:t>
            </a:r>
            <a:endParaRPr lang="en-US" dirty="0"/>
          </a:p>
        </p:txBody>
      </p:sp>
      <p:sp>
        <p:nvSpPr>
          <p:cNvPr id="64" name="Object 63"/>
          <p:cNvSpPr/>
          <p:nvPr/>
        </p:nvSpPr>
        <p:spPr>
          <a:xfrm>
            <a:off x="8761490" y="3466233"/>
            <a:ext cx="1456154"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3</a:t>
            </a:r>
            <a:endParaRPr lang="en-US" dirty="0"/>
          </a:p>
        </p:txBody>
      </p:sp>
      <p:sp>
        <p:nvSpPr>
          <p:cNvPr id="65" name="Object 64"/>
          <p:cNvSpPr/>
          <p:nvPr/>
        </p:nvSpPr>
        <p:spPr>
          <a:xfrm>
            <a:off x="8761490" y="3882508"/>
            <a:ext cx="1456154"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3</a:t>
            </a:r>
            <a:endParaRPr lang="en-US" dirty="0"/>
          </a:p>
        </p:txBody>
      </p:sp>
      <p:sp>
        <p:nvSpPr>
          <p:cNvPr id="66" name="Object 65"/>
          <p:cNvSpPr/>
          <p:nvPr/>
        </p:nvSpPr>
        <p:spPr>
          <a:xfrm>
            <a:off x="8761490" y="4298782"/>
            <a:ext cx="1456154"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4</a:t>
            </a:r>
            <a:endParaRPr lang="en-US" dirty="0"/>
          </a:p>
        </p:txBody>
      </p:sp>
      <p:sp>
        <p:nvSpPr>
          <p:cNvPr id="67" name="Object 66"/>
          <p:cNvSpPr/>
          <p:nvPr/>
        </p:nvSpPr>
        <p:spPr>
          <a:xfrm>
            <a:off x="8761490" y="4715057"/>
            <a:ext cx="1456154"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5</a:t>
            </a:r>
            <a:endParaRPr lang="en-US" dirty="0"/>
          </a:p>
        </p:txBody>
      </p:sp>
      <p:sp>
        <p:nvSpPr>
          <p:cNvPr id="68" name="Object 67"/>
          <p:cNvSpPr/>
          <p:nvPr/>
        </p:nvSpPr>
        <p:spPr>
          <a:xfrm>
            <a:off x="8761490" y="5131331"/>
            <a:ext cx="1456154"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3</a:t>
            </a:r>
            <a:endParaRPr lang="en-US" dirty="0"/>
          </a:p>
        </p:txBody>
      </p:sp>
      <p:sp>
        <p:nvSpPr>
          <p:cNvPr id="69" name="Object 68"/>
          <p:cNvSpPr/>
          <p:nvPr/>
        </p:nvSpPr>
        <p:spPr>
          <a:xfrm>
            <a:off x="8761490" y="5547606"/>
            <a:ext cx="1456154"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1</a:t>
            </a:r>
            <a:endParaRPr lang="en-US" dirty="0"/>
          </a:p>
        </p:txBody>
      </p:sp>
      <p:sp>
        <p:nvSpPr>
          <p:cNvPr id="70" name="Object 69"/>
          <p:cNvSpPr/>
          <p:nvPr/>
        </p:nvSpPr>
        <p:spPr>
          <a:xfrm>
            <a:off x="8761490" y="5963880"/>
            <a:ext cx="1456154"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2</a:t>
            </a:r>
            <a:endParaRPr lang="en-US" dirty="0"/>
          </a:p>
        </p:txBody>
      </p:sp>
      <p:sp>
        <p:nvSpPr>
          <p:cNvPr id="71" name="Object 70"/>
          <p:cNvSpPr/>
          <p:nvPr/>
        </p:nvSpPr>
        <p:spPr>
          <a:xfrm>
            <a:off x="10217643" y="1523619"/>
            <a:ext cx="1495178" cy="693791"/>
          </a:xfrm>
          <a:prstGeom prst="rect">
            <a:avLst/>
          </a:prstGeom>
          <a:noFill/>
        </p:spPr>
        <p:txBody>
          <a:bodyPr wrap="square" rtlCol="0" anchor="ctr">
            <a:normAutofit lnSpcReduction="10000"/>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Prep_Time</a:t>
            </a:r>
            <a:endParaRPr lang="en-US" dirty="0"/>
          </a:p>
        </p:txBody>
      </p:sp>
      <p:sp>
        <p:nvSpPr>
          <p:cNvPr id="72" name="Object 71"/>
          <p:cNvSpPr/>
          <p:nvPr/>
        </p:nvSpPr>
        <p:spPr>
          <a:xfrm>
            <a:off x="10217643" y="2217410"/>
            <a:ext cx="1495178"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0.5</a:t>
            </a:r>
            <a:endParaRPr lang="en-US" dirty="0"/>
          </a:p>
        </p:txBody>
      </p:sp>
      <p:sp>
        <p:nvSpPr>
          <p:cNvPr id="73" name="Object 72"/>
          <p:cNvSpPr/>
          <p:nvPr/>
        </p:nvSpPr>
        <p:spPr>
          <a:xfrm>
            <a:off x="10217643" y="2633684"/>
            <a:ext cx="1495178"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1</a:t>
            </a:r>
            <a:endParaRPr lang="en-US" dirty="0"/>
          </a:p>
        </p:txBody>
      </p:sp>
      <p:sp>
        <p:nvSpPr>
          <p:cNvPr id="74" name="Object 73"/>
          <p:cNvSpPr/>
          <p:nvPr/>
        </p:nvSpPr>
        <p:spPr>
          <a:xfrm>
            <a:off x="10217643" y="3049959"/>
            <a:ext cx="1495178"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1.5</a:t>
            </a:r>
            <a:endParaRPr lang="en-US" dirty="0"/>
          </a:p>
        </p:txBody>
      </p:sp>
      <p:sp>
        <p:nvSpPr>
          <p:cNvPr id="75" name="Object 74"/>
          <p:cNvSpPr/>
          <p:nvPr/>
        </p:nvSpPr>
        <p:spPr>
          <a:xfrm>
            <a:off x="10217643" y="3466233"/>
            <a:ext cx="1495178"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2</a:t>
            </a:r>
            <a:endParaRPr lang="en-US" dirty="0"/>
          </a:p>
        </p:txBody>
      </p:sp>
      <p:sp>
        <p:nvSpPr>
          <p:cNvPr id="76" name="Object 75"/>
          <p:cNvSpPr/>
          <p:nvPr/>
        </p:nvSpPr>
        <p:spPr>
          <a:xfrm>
            <a:off x="10217643" y="3882508"/>
            <a:ext cx="1495178"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0.5</a:t>
            </a:r>
            <a:endParaRPr lang="en-US" dirty="0"/>
          </a:p>
        </p:txBody>
      </p:sp>
      <p:sp>
        <p:nvSpPr>
          <p:cNvPr id="77" name="Object 76"/>
          <p:cNvSpPr/>
          <p:nvPr/>
        </p:nvSpPr>
        <p:spPr>
          <a:xfrm>
            <a:off x="10217643" y="4298782"/>
            <a:ext cx="1495178"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0.75</a:t>
            </a:r>
            <a:endParaRPr lang="en-US" dirty="0"/>
          </a:p>
        </p:txBody>
      </p:sp>
      <p:sp>
        <p:nvSpPr>
          <p:cNvPr id="78" name="Object 77"/>
          <p:cNvSpPr/>
          <p:nvPr/>
        </p:nvSpPr>
        <p:spPr>
          <a:xfrm>
            <a:off x="10217643" y="4715057"/>
            <a:ext cx="1495178"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0.5</a:t>
            </a:r>
            <a:endParaRPr lang="en-US" dirty="0"/>
          </a:p>
        </p:txBody>
      </p:sp>
      <p:sp>
        <p:nvSpPr>
          <p:cNvPr id="79" name="Object 78"/>
          <p:cNvSpPr/>
          <p:nvPr/>
        </p:nvSpPr>
        <p:spPr>
          <a:xfrm>
            <a:off x="10217643" y="5131331"/>
            <a:ext cx="1495178"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1</a:t>
            </a:r>
            <a:endParaRPr lang="en-US" dirty="0"/>
          </a:p>
        </p:txBody>
      </p:sp>
      <p:sp>
        <p:nvSpPr>
          <p:cNvPr id="80" name="Object 79"/>
          <p:cNvSpPr/>
          <p:nvPr/>
        </p:nvSpPr>
        <p:spPr>
          <a:xfrm>
            <a:off x="10217643" y="5547606"/>
            <a:ext cx="1495178"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2</a:t>
            </a:r>
            <a:endParaRPr lang="en-US" dirty="0"/>
          </a:p>
        </p:txBody>
      </p:sp>
      <p:sp>
        <p:nvSpPr>
          <p:cNvPr id="81" name="Object 80"/>
          <p:cNvSpPr/>
          <p:nvPr/>
        </p:nvSpPr>
        <p:spPr>
          <a:xfrm>
            <a:off x="10217643" y="5963880"/>
            <a:ext cx="1495178" cy="416274"/>
          </a:xfrm>
          <a:prstGeom prst="rect">
            <a:avLst/>
          </a:prstGeom>
          <a:noFill/>
        </p:spPr>
        <p:txBody>
          <a:bodyPr wrap="square" rtlCol="0" anchor="ctr">
            <a:normAutofit/>
          </a:bodyPr>
          <a:lstStyle/>
          <a:p>
            <a:pPr algn="ctr">
              <a:buNone/>
            </a:pPr>
            <a:r>
              <a:rPr lang="en-US" sz="2000" dirty="0">
                <a:solidFill>
                  <a:srgbClr val="2A2921"/>
                </a:solidFill>
                <a:latin typeface="Montserrat Regular" pitchFamily="34" charset="0"/>
                <a:ea typeface="Montserrat Regular" pitchFamily="34" charset="-122"/>
                <a:cs typeface="Montserrat Regular" pitchFamily="34" charset="-120"/>
              </a:rPr>
              <a:t>0.25</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Simulation Design</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2752" y="2368305"/>
            <a:ext cx="809423" cy="809423"/>
          </a:xfrm>
          <a:prstGeom prst="rect">
            <a:avLst/>
          </a:prstGeom>
        </p:spPr>
      </p:pic>
      <p:sp>
        <p:nvSpPr>
          <p:cNvPr id="4" name="Object 3"/>
          <p:cNvSpPr/>
          <p:nvPr/>
        </p:nvSpPr>
        <p:spPr>
          <a:xfrm>
            <a:off x="413758" y="3542414"/>
            <a:ext cx="2576821" cy="22854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Customer arrivals</a:t>
            </a:r>
            <a:endParaRPr lang="en-US" dirty="0"/>
          </a:p>
        </p:txBody>
      </p:sp>
      <p:sp>
        <p:nvSpPr>
          <p:cNvPr id="5" name="Object 4"/>
          <p:cNvSpPr/>
          <p:nvPr/>
        </p:nvSpPr>
        <p:spPr>
          <a:xfrm>
            <a:off x="413758" y="3856809"/>
            <a:ext cx="2576821" cy="41899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Customers arrive based on a predefined average arrival rate</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7909" y="2323673"/>
            <a:ext cx="638015" cy="828468"/>
          </a:xfrm>
          <a:prstGeom prst="rect">
            <a:avLst/>
          </a:prstGeom>
        </p:spPr>
      </p:pic>
      <p:sp>
        <p:nvSpPr>
          <p:cNvPr id="7" name="Object 6"/>
          <p:cNvSpPr/>
          <p:nvPr/>
        </p:nvSpPr>
        <p:spPr>
          <a:xfrm>
            <a:off x="3310538" y="3542414"/>
            <a:ext cx="2639670" cy="22854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Order processing</a:t>
            </a:r>
            <a:endParaRPr lang="en-US" dirty="0"/>
          </a:p>
        </p:txBody>
      </p:sp>
      <p:sp>
        <p:nvSpPr>
          <p:cNvPr id="8" name="Object 7"/>
          <p:cNvSpPr/>
          <p:nvPr/>
        </p:nvSpPr>
        <p:spPr>
          <a:xfrm>
            <a:off x="3310538" y="3856809"/>
            <a:ext cx="2639670" cy="628493"/>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Orders are processed based on preparation times from the menu dataset. So each Datapoint has a customer order.</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9158" y="2412941"/>
            <a:ext cx="742764" cy="647538"/>
          </a:xfrm>
          <a:prstGeom prst="rect">
            <a:avLst/>
          </a:prstGeom>
        </p:spPr>
      </p:pic>
      <p:sp>
        <p:nvSpPr>
          <p:cNvPr id="10" name="Object 9"/>
          <p:cNvSpPr/>
          <p:nvPr/>
        </p:nvSpPr>
        <p:spPr>
          <a:xfrm>
            <a:off x="6264931" y="3542414"/>
            <a:ext cx="2587296" cy="22854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Queue management</a:t>
            </a:r>
            <a:endParaRPr lang="en-US" dirty="0"/>
          </a:p>
        </p:txBody>
      </p:sp>
      <p:sp>
        <p:nvSpPr>
          <p:cNvPr id="11" name="Object 10"/>
          <p:cNvSpPr/>
          <p:nvPr/>
        </p:nvSpPr>
        <p:spPr>
          <a:xfrm>
            <a:off x="6264931" y="3856809"/>
            <a:ext cx="2587296" cy="628493"/>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Regular and premium queues have different tolerances for waiting times</a:t>
            </a:r>
            <a:endParaRPr lang="en-US" dirty="0"/>
          </a:p>
        </p:txBody>
      </p:sp>
      <p:pic>
        <p:nvPicPr>
          <p:cNvPr id="12" name="Object 11"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74320" y="2301342"/>
            <a:ext cx="618970" cy="885604"/>
          </a:xfrm>
          <a:prstGeom prst="rect">
            <a:avLst/>
          </a:prstGeom>
        </p:spPr>
      </p:pic>
      <p:sp>
        <p:nvSpPr>
          <p:cNvPr id="13" name="Object 12"/>
          <p:cNvSpPr/>
          <p:nvPr/>
        </p:nvSpPr>
        <p:spPr>
          <a:xfrm>
            <a:off x="9245511" y="3542414"/>
            <a:ext cx="2482547" cy="22854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Customer behavior</a:t>
            </a:r>
            <a:endParaRPr lang="en-US" dirty="0"/>
          </a:p>
        </p:txBody>
      </p:sp>
      <p:sp>
        <p:nvSpPr>
          <p:cNvPr id="14" name="Object 13"/>
          <p:cNvSpPr/>
          <p:nvPr/>
        </p:nvSpPr>
        <p:spPr>
          <a:xfrm>
            <a:off x="9245511" y="3856809"/>
            <a:ext cx="2482547" cy="837990"/>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Customer decisions are influenced by price tolerance and premium subscription price</a:t>
            </a:r>
            <a:endParaRPr lang="en-US" dirty="0"/>
          </a:p>
        </p:txBody>
      </p:sp>
      <p:sp>
        <p:nvSpPr>
          <p:cNvPr id="15" name="Object 14"/>
          <p:cNvSpPr/>
          <p:nvPr/>
        </p:nvSpPr>
        <p:spPr>
          <a:xfrm>
            <a:off x="0" y="5646913"/>
            <a:ext cx="12188952" cy="1209373"/>
          </a:xfrm>
          <a:prstGeom prst="rect">
            <a:avLst/>
          </a:prstGeom>
          <a:solidFill>
            <a:srgbClr val="62A8BB"/>
          </a:solidFill>
        </p:spPr>
        <p:txBody>
          <a:bodyPr/>
          <a:lstStyle/>
          <a:p>
            <a:endParaRPr lang="en-US"/>
          </a:p>
        </p:txBody>
      </p:sp>
      <p:sp>
        <p:nvSpPr>
          <p:cNvPr id="16" name="Object 15"/>
          <p:cNvSpPr/>
          <p:nvPr/>
        </p:nvSpPr>
        <p:spPr>
          <a:xfrm>
            <a:off x="638015" y="5963838"/>
            <a:ext cx="10912921" cy="571357"/>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The simulation incorporates customer arrivals, order processing, queue management, and customer behavior to optimize the premium subscription price.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Simulation Data</a:t>
            </a:r>
            <a:endParaRPr lang="en-US" dirty="0"/>
          </a:p>
        </p:txBody>
      </p:sp>
      <p:sp>
        <p:nvSpPr>
          <p:cNvPr id="9" name="Object 8"/>
          <p:cNvSpPr/>
          <p:nvPr/>
        </p:nvSpPr>
        <p:spPr>
          <a:xfrm>
            <a:off x="0" y="5932591"/>
            <a:ext cx="12188952" cy="923694"/>
          </a:xfrm>
          <a:prstGeom prst="rect">
            <a:avLst/>
          </a:prstGeom>
          <a:solidFill>
            <a:srgbClr val="62A8BB"/>
          </a:solidFill>
        </p:spPr>
        <p:txBody>
          <a:bodyPr/>
          <a:lstStyle/>
          <a:p>
            <a:endParaRPr lang="en-US" dirty="0"/>
          </a:p>
        </p:txBody>
      </p:sp>
      <p:sp>
        <p:nvSpPr>
          <p:cNvPr id="10" name="Object 9"/>
          <p:cNvSpPr/>
          <p:nvPr/>
        </p:nvSpPr>
        <p:spPr>
          <a:xfrm>
            <a:off x="-95226" y="6249516"/>
            <a:ext cx="12379404" cy="285679"/>
          </a:xfrm>
          <a:prstGeom prst="rect">
            <a:avLst/>
          </a:prstGeom>
          <a:noFill/>
        </p:spPr>
        <p:txBody>
          <a:bodyPr wrap="square" lIns="0" tIns="0" rIns="0" bIns="0" rtlCol="0" anchor="t"/>
          <a:lstStyle/>
          <a:p>
            <a:pPr algn="ctr">
              <a:lnSpc>
                <a:spcPts val="2268"/>
              </a:lnSpc>
              <a:buNone/>
            </a:pPr>
            <a:r>
              <a:rPr lang="en-US" sz="1600" dirty="0">
                <a:solidFill>
                  <a:srgbClr val="FFFFFF"/>
                </a:solidFill>
                <a:latin typeface="Montserrat" pitchFamily="34" charset="0"/>
                <a:ea typeface="Montserrat" pitchFamily="34" charset="-122"/>
                <a:cs typeface="Montserrat" pitchFamily="34" charset="-120"/>
              </a:rPr>
              <a:t>This was quite a large dataset to generate, we used an c6a 48 X-large AWS Ec2 instance to generate the data.</a:t>
            </a:r>
            <a:endParaRPr lang="en-US" sz="1600" dirty="0"/>
          </a:p>
        </p:txBody>
      </p:sp>
      <p:graphicFrame>
        <p:nvGraphicFramePr>
          <p:cNvPr id="18" name="Table 17">
            <a:extLst>
              <a:ext uri="{FF2B5EF4-FFF2-40B4-BE49-F238E27FC236}">
                <a16:creationId xmlns:a16="http://schemas.microsoft.com/office/drawing/2014/main" id="{32079D05-0AE2-0624-EAC4-82F0FDEF3EB7}"/>
              </a:ext>
            </a:extLst>
          </p:cNvPr>
          <p:cNvGraphicFramePr>
            <a:graphicFrameLocks noGrp="1"/>
          </p:cNvGraphicFramePr>
          <p:nvPr>
            <p:extLst>
              <p:ext uri="{D42A27DB-BD31-4B8C-83A1-F6EECF244321}">
                <p14:modId xmlns:p14="http://schemas.microsoft.com/office/powerpoint/2010/main" val="3530577487"/>
              </p:ext>
            </p:extLst>
          </p:nvPr>
        </p:nvGraphicFramePr>
        <p:xfrm>
          <a:off x="704335" y="1371600"/>
          <a:ext cx="11069595" cy="3540976"/>
        </p:xfrm>
        <a:graphic>
          <a:graphicData uri="http://schemas.openxmlformats.org/drawingml/2006/table">
            <a:tbl>
              <a:tblPr/>
              <a:tblGrid>
                <a:gridCol w="463253">
                  <a:extLst>
                    <a:ext uri="{9D8B030D-6E8A-4147-A177-3AD203B41FA5}">
                      <a16:colId xmlns:a16="http://schemas.microsoft.com/office/drawing/2014/main" val="1962765428"/>
                    </a:ext>
                  </a:extLst>
                </a:gridCol>
                <a:gridCol w="735279">
                  <a:extLst>
                    <a:ext uri="{9D8B030D-6E8A-4147-A177-3AD203B41FA5}">
                      <a16:colId xmlns:a16="http://schemas.microsoft.com/office/drawing/2014/main" val="1909175355"/>
                    </a:ext>
                  </a:extLst>
                </a:gridCol>
                <a:gridCol w="767600">
                  <a:extLst>
                    <a:ext uri="{9D8B030D-6E8A-4147-A177-3AD203B41FA5}">
                      <a16:colId xmlns:a16="http://schemas.microsoft.com/office/drawing/2014/main" val="2009584979"/>
                    </a:ext>
                  </a:extLst>
                </a:gridCol>
                <a:gridCol w="743360">
                  <a:extLst>
                    <a:ext uri="{9D8B030D-6E8A-4147-A177-3AD203B41FA5}">
                      <a16:colId xmlns:a16="http://schemas.microsoft.com/office/drawing/2014/main" val="578393449"/>
                    </a:ext>
                  </a:extLst>
                </a:gridCol>
                <a:gridCol w="948053">
                  <a:extLst>
                    <a:ext uri="{9D8B030D-6E8A-4147-A177-3AD203B41FA5}">
                      <a16:colId xmlns:a16="http://schemas.microsoft.com/office/drawing/2014/main" val="2221344100"/>
                    </a:ext>
                  </a:extLst>
                </a:gridCol>
                <a:gridCol w="269333">
                  <a:extLst>
                    <a:ext uri="{9D8B030D-6E8A-4147-A177-3AD203B41FA5}">
                      <a16:colId xmlns:a16="http://schemas.microsoft.com/office/drawing/2014/main" val="3908051680"/>
                    </a:ext>
                  </a:extLst>
                </a:gridCol>
                <a:gridCol w="786453">
                  <a:extLst>
                    <a:ext uri="{9D8B030D-6E8A-4147-A177-3AD203B41FA5}">
                      <a16:colId xmlns:a16="http://schemas.microsoft.com/office/drawing/2014/main" val="1580590527"/>
                    </a:ext>
                  </a:extLst>
                </a:gridCol>
                <a:gridCol w="1163519">
                  <a:extLst>
                    <a:ext uri="{9D8B030D-6E8A-4147-A177-3AD203B41FA5}">
                      <a16:colId xmlns:a16="http://schemas.microsoft.com/office/drawing/2014/main" val="3122635571"/>
                    </a:ext>
                  </a:extLst>
                </a:gridCol>
                <a:gridCol w="387840">
                  <a:extLst>
                    <a:ext uri="{9D8B030D-6E8A-4147-A177-3AD203B41FA5}">
                      <a16:colId xmlns:a16="http://schemas.microsoft.com/office/drawing/2014/main" val="1769916593"/>
                    </a:ext>
                  </a:extLst>
                </a:gridCol>
                <a:gridCol w="387840">
                  <a:extLst>
                    <a:ext uri="{9D8B030D-6E8A-4147-A177-3AD203B41FA5}">
                      <a16:colId xmlns:a16="http://schemas.microsoft.com/office/drawing/2014/main" val="1852174641"/>
                    </a:ext>
                  </a:extLst>
                </a:gridCol>
                <a:gridCol w="387840">
                  <a:extLst>
                    <a:ext uri="{9D8B030D-6E8A-4147-A177-3AD203B41FA5}">
                      <a16:colId xmlns:a16="http://schemas.microsoft.com/office/drawing/2014/main" val="664914311"/>
                    </a:ext>
                  </a:extLst>
                </a:gridCol>
                <a:gridCol w="387840">
                  <a:extLst>
                    <a:ext uri="{9D8B030D-6E8A-4147-A177-3AD203B41FA5}">
                      <a16:colId xmlns:a16="http://schemas.microsoft.com/office/drawing/2014/main" val="3641224818"/>
                    </a:ext>
                  </a:extLst>
                </a:gridCol>
                <a:gridCol w="387840">
                  <a:extLst>
                    <a:ext uri="{9D8B030D-6E8A-4147-A177-3AD203B41FA5}">
                      <a16:colId xmlns:a16="http://schemas.microsoft.com/office/drawing/2014/main" val="1906758619"/>
                    </a:ext>
                  </a:extLst>
                </a:gridCol>
                <a:gridCol w="387840">
                  <a:extLst>
                    <a:ext uri="{9D8B030D-6E8A-4147-A177-3AD203B41FA5}">
                      <a16:colId xmlns:a16="http://schemas.microsoft.com/office/drawing/2014/main" val="3067502675"/>
                    </a:ext>
                  </a:extLst>
                </a:gridCol>
                <a:gridCol w="387840">
                  <a:extLst>
                    <a:ext uri="{9D8B030D-6E8A-4147-A177-3AD203B41FA5}">
                      <a16:colId xmlns:a16="http://schemas.microsoft.com/office/drawing/2014/main" val="3034723627"/>
                    </a:ext>
                  </a:extLst>
                </a:gridCol>
                <a:gridCol w="904959">
                  <a:extLst>
                    <a:ext uri="{9D8B030D-6E8A-4147-A177-3AD203B41FA5}">
                      <a16:colId xmlns:a16="http://schemas.microsoft.com/office/drawing/2014/main" val="2038758812"/>
                    </a:ext>
                  </a:extLst>
                </a:gridCol>
                <a:gridCol w="420160">
                  <a:extLst>
                    <a:ext uri="{9D8B030D-6E8A-4147-A177-3AD203B41FA5}">
                      <a16:colId xmlns:a16="http://schemas.microsoft.com/office/drawing/2014/main" val="21251399"/>
                    </a:ext>
                  </a:extLst>
                </a:gridCol>
                <a:gridCol w="366293">
                  <a:extLst>
                    <a:ext uri="{9D8B030D-6E8A-4147-A177-3AD203B41FA5}">
                      <a16:colId xmlns:a16="http://schemas.microsoft.com/office/drawing/2014/main" val="3356613616"/>
                    </a:ext>
                  </a:extLst>
                </a:gridCol>
                <a:gridCol w="786453">
                  <a:extLst>
                    <a:ext uri="{9D8B030D-6E8A-4147-A177-3AD203B41FA5}">
                      <a16:colId xmlns:a16="http://schemas.microsoft.com/office/drawing/2014/main" val="825910641"/>
                    </a:ext>
                  </a:extLst>
                </a:gridCol>
              </a:tblGrid>
              <a:tr h="338183">
                <a:tc>
                  <a:txBody>
                    <a:bodyPr/>
                    <a:lstStyle/>
                    <a:p>
                      <a:pPr algn="ctr" fontAlgn="b"/>
                      <a:r>
                        <a:rPr lang="en-US" sz="1000" b="1" i="0" u="none" strike="noStrike">
                          <a:solidFill>
                            <a:srgbClr val="000000"/>
                          </a:solidFill>
                          <a:effectLst/>
                          <a:latin typeface="Calibri" panose="020F0502020204030204" pitchFamily="34" charset="0"/>
                        </a:rPr>
                        <a:t>index</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customer_id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is_subscriber</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is_impatient</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queue_name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day</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arrival_time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num_items_ordered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item1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item2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item3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item4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item5</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item6</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item7</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departure_time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action</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profit</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wait_time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920715861"/>
                  </a:ext>
                </a:extLst>
              </a:tr>
              <a:tr h="338183">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522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premium_queue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1.020060287</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2.520060287</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served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9.8</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1.5</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3084152"/>
                  </a:ext>
                </a:extLst>
              </a:tr>
              <a:tr h="318290">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303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FALSE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premium_queue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1.341684351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5.020060287</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served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16.8</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3.678375936</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037103"/>
                  </a:ext>
                </a:extLst>
              </a:tr>
              <a:tr h="318290">
                <a:tc>
                  <a:txBody>
                    <a:bodyPr/>
                    <a:lstStyle/>
                    <a:p>
                      <a:pPr algn="r" fontAlgn="b"/>
                      <a:r>
                        <a:rPr lang="en-US" sz="1000" b="0" i="0" u="none" strike="noStrike">
                          <a:solidFill>
                            <a:srgbClr val="000000"/>
                          </a:solidFill>
                          <a:effectLst/>
                          <a:latin typeface="Calibri" panose="020F0502020204030204" pitchFamily="34" charset="0"/>
                        </a:rPr>
                        <a:t>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723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FALSE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premium_queue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6.667505509</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balked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16.6</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7513276"/>
                  </a:ext>
                </a:extLst>
              </a:tr>
              <a:tr h="318290">
                <a:tc>
                  <a:txBody>
                    <a:bodyPr/>
                    <a:lstStyle/>
                    <a:p>
                      <a:pPr algn="r" fontAlgn="b"/>
                      <a:r>
                        <a:rPr lang="en-US" sz="1000" b="0" i="0" u="none" strike="noStrike">
                          <a:solidFill>
                            <a:srgbClr val="000000"/>
                          </a:solidFill>
                          <a:effectLst/>
                          <a:latin typeface="Calibri" panose="020F0502020204030204" pitchFamily="34" charset="0"/>
                        </a:rPr>
                        <a:t>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472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FALSE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premium_queue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3.568972451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7.270060287</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served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16.2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3.701087836</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4391459"/>
                  </a:ext>
                </a:extLst>
              </a:tr>
              <a:tr h="318290">
                <a:tc>
                  <a:txBody>
                    <a:bodyPr/>
                    <a:lstStyle/>
                    <a:p>
                      <a:pPr algn="r" fontAlgn="b"/>
                      <a:r>
                        <a:rPr lang="en-US" sz="1000" b="0" i="0" u="none" strike="noStrike">
                          <a:solidFill>
                            <a:srgbClr val="000000"/>
                          </a:solidFill>
                          <a:effectLst/>
                          <a:latin typeface="Calibri" panose="020F0502020204030204" pitchFamily="34" charset="0"/>
                        </a:rPr>
                        <a:t>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370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premium_queue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7.886835081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balked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12.6</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3032050"/>
                  </a:ext>
                </a:extLst>
              </a:tr>
              <a:tr h="318290">
                <a:tc>
                  <a:txBody>
                    <a:bodyPr/>
                    <a:lstStyle/>
                    <a:p>
                      <a:pPr algn="r" fontAlgn="b"/>
                      <a:r>
                        <a:rPr lang="en-US" sz="1000" b="0" i="0" u="none" strike="noStrike">
                          <a:solidFill>
                            <a:srgbClr val="000000"/>
                          </a:solidFill>
                          <a:effectLst/>
                          <a:latin typeface="Calibri" panose="020F0502020204030204" pitchFamily="34" charset="0"/>
                        </a:rPr>
                        <a:t>172773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423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FALSE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premium_queue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365</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468.1442148</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474.5784494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served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6.434234649</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5402031"/>
                  </a:ext>
                </a:extLst>
              </a:tr>
              <a:tr h="318290">
                <a:tc>
                  <a:txBody>
                    <a:bodyPr/>
                    <a:lstStyle/>
                    <a:p>
                      <a:pPr algn="r" fontAlgn="b"/>
                      <a:r>
                        <a:rPr lang="en-US" sz="1000" b="0" i="0" u="none" strike="noStrike">
                          <a:solidFill>
                            <a:srgbClr val="000000"/>
                          </a:solidFill>
                          <a:effectLst/>
                          <a:latin typeface="Calibri" panose="020F0502020204030204" pitchFamily="34" charset="0"/>
                        </a:rPr>
                        <a:t>172774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577</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premium_queue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365</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475.2674155</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balked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18.2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555850"/>
                  </a:ext>
                </a:extLst>
              </a:tr>
              <a:tr h="318290">
                <a:tc>
                  <a:txBody>
                    <a:bodyPr/>
                    <a:lstStyle/>
                    <a:p>
                      <a:pPr algn="r" fontAlgn="b"/>
                      <a:r>
                        <a:rPr lang="en-US" sz="1000" b="0" i="0" u="none" strike="noStrike">
                          <a:solidFill>
                            <a:srgbClr val="000000"/>
                          </a:solidFill>
                          <a:effectLst/>
                          <a:latin typeface="Calibri" panose="020F0502020204030204" pitchFamily="34" charset="0"/>
                        </a:rPr>
                        <a:t>172775</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285</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FALSE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premium_queue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365</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468.2897081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476.0784494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served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7.788741273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9728851"/>
                  </a:ext>
                </a:extLst>
              </a:tr>
              <a:tr h="318290">
                <a:tc>
                  <a:txBody>
                    <a:bodyPr/>
                    <a:lstStyle/>
                    <a:p>
                      <a:pPr algn="r" fontAlgn="b"/>
                      <a:r>
                        <a:rPr lang="en-US" sz="1000" b="0" i="0" u="none" strike="noStrike">
                          <a:solidFill>
                            <a:srgbClr val="000000"/>
                          </a:solidFill>
                          <a:effectLst/>
                          <a:latin typeface="Calibri" panose="020F0502020204030204" pitchFamily="34" charset="0"/>
                        </a:rPr>
                        <a:t>172776</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924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FALSE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premium_queue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365</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472.6961534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478.0784494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served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15.4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5.382295995</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136145"/>
                  </a:ext>
                </a:extLst>
              </a:tr>
              <a:tr h="318290">
                <a:tc>
                  <a:txBody>
                    <a:bodyPr/>
                    <a:lstStyle/>
                    <a:p>
                      <a:pPr algn="r" fontAlgn="b"/>
                      <a:r>
                        <a:rPr lang="en-US" sz="1000" b="0" i="0" u="none" strike="noStrike">
                          <a:solidFill>
                            <a:srgbClr val="000000"/>
                          </a:solidFill>
                          <a:effectLst/>
                          <a:latin typeface="Calibri" panose="020F0502020204030204" pitchFamily="34" charset="0"/>
                        </a:rPr>
                        <a:t>172777</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428</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premium_queue</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365</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474.6792758</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478.6792758</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served</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11.2</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4</a:t>
                      </a:r>
                    </a:p>
                  </a:txBody>
                  <a:tcPr marL="7679" marR="7679" marT="76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004626"/>
                  </a:ext>
                </a:extLst>
              </a:tr>
            </a:tbl>
          </a:graphicData>
        </a:graphic>
      </p:graphicFrame>
    </p:spTree>
    <p:extLst>
      <p:ext uri="{BB962C8B-B14F-4D97-AF65-F5344CB8AC3E}">
        <p14:creationId xmlns:p14="http://schemas.microsoft.com/office/powerpoint/2010/main" val="2090579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76131"/>
            <a:ext cx="6189702" cy="5913546"/>
          </a:xfrm>
          <a:prstGeom prst="rect">
            <a:avLst/>
          </a:prstGeom>
          <a:solidFill>
            <a:srgbClr val="62A8BB"/>
          </a:solidFill>
        </p:spPr>
        <p:txBody>
          <a:bodyPr/>
          <a:lstStyle/>
          <a:p>
            <a:endParaRPr lang="en-US"/>
          </a:p>
        </p:txBody>
      </p:sp>
      <p:pic>
        <p:nvPicPr>
          <p:cNvPr id="3" name="Object 2" descr="preencoded.png"/>
          <p:cNvPicPr>
            <a:picLocks noChangeAspect="1"/>
          </p:cNvPicPr>
          <p:nvPr/>
        </p:nvPicPr>
        <p:blipFill>
          <a:blip r:embed="rId3"/>
          <a:srcRect t="18166" b="18166"/>
          <a:stretch/>
        </p:blipFill>
        <p:spPr>
          <a:xfrm>
            <a:off x="476131" y="476131"/>
            <a:ext cx="6189702" cy="5913546"/>
          </a:xfrm>
          <a:prstGeom prst="rect">
            <a:avLst/>
          </a:prstGeom>
        </p:spPr>
      </p:pic>
      <p:sp>
        <p:nvSpPr>
          <p:cNvPr id="4" name="Object 3"/>
          <p:cNvSpPr/>
          <p:nvPr/>
        </p:nvSpPr>
        <p:spPr>
          <a:xfrm>
            <a:off x="6966272" y="934258"/>
            <a:ext cx="4912719" cy="504699"/>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Optimization Goal</a:t>
            </a:r>
            <a:endParaRPr lang="en-US" dirty="0"/>
          </a:p>
        </p:txBody>
      </p:sp>
      <p:sp>
        <p:nvSpPr>
          <p:cNvPr id="5" name="Object 4"/>
          <p:cNvSpPr/>
          <p:nvPr/>
        </p:nvSpPr>
        <p:spPr>
          <a:xfrm>
            <a:off x="7189577" y="1642503"/>
            <a:ext cx="4912719" cy="4219413"/>
          </a:xfrm>
          <a:prstGeom prst="rect">
            <a:avLst/>
          </a:prstGeom>
          <a:noFill/>
        </p:spPr>
        <p:txBody>
          <a:bodyPr wrap="square" lIns="0" tIns="0" rIns="0" bIns="0" rtlCol="0" anchor="t"/>
          <a:lstStyle/>
          <a:p>
            <a:pPr marL="242900" indent="-242900" algn="l">
              <a:lnSpc>
                <a:spcPts val="2268"/>
              </a:lnSpc>
              <a:spcBef>
                <a:spcPts val="1571"/>
              </a:spcBef>
              <a:buSzPct val="100000"/>
              <a:buChar char="•"/>
            </a:pPr>
            <a:r>
              <a:rPr lang="en-US" sz="1800" dirty="0">
                <a:solidFill>
                  <a:srgbClr val="FFFFFF"/>
                </a:solidFill>
                <a:latin typeface="Montserrat" pitchFamily="34" charset="0"/>
                <a:ea typeface="Montserrat" pitchFamily="34" charset="-122"/>
                <a:cs typeface="Montserrat" pitchFamily="34" charset="-120"/>
              </a:rPr>
              <a:t>The goal is to find the optimal price for the premium burger shop subscription service that maximizes total profit.</a:t>
            </a:r>
          </a:p>
          <a:p>
            <a:pPr marL="242900" indent="-242900" algn="l">
              <a:lnSpc>
                <a:spcPts val="2268"/>
              </a:lnSpc>
              <a:spcBef>
                <a:spcPts val="1952"/>
              </a:spcBef>
              <a:buSzPct val="100000"/>
              <a:buChar char="•"/>
            </a:pPr>
            <a:r>
              <a:rPr lang="en-US" sz="1800" dirty="0">
                <a:solidFill>
                  <a:srgbClr val="FFFFFF"/>
                </a:solidFill>
                <a:latin typeface="Montserrat" pitchFamily="34" charset="0"/>
                <a:ea typeface="Montserrat" pitchFamily="34" charset="-122"/>
                <a:cs typeface="Montserrat" pitchFamily="34" charset="-120"/>
              </a:rPr>
              <a:t>This involves balancing the revenue from subscription fees against maintaining reasonable wait times and service levels to satisfy customers.</a:t>
            </a:r>
          </a:p>
          <a:p>
            <a:pPr marL="242900" indent="-242900" algn="l">
              <a:lnSpc>
                <a:spcPts val="2268"/>
              </a:lnSpc>
              <a:spcBef>
                <a:spcPts val="1952"/>
              </a:spcBef>
              <a:buSzPct val="100000"/>
              <a:buChar char="•"/>
            </a:pPr>
            <a:r>
              <a:rPr lang="en-US" sz="1800" dirty="0">
                <a:solidFill>
                  <a:srgbClr val="FFFFFF"/>
                </a:solidFill>
                <a:latin typeface="Montserrat" pitchFamily="34" charset="0"/>
                <a:ea typeface="Montserrat" pitchFamily="34" charset="-122"/>
                <a:cs typeface="Montserrat" pitchFamily="34" charset="-120"/>
              </a:rPr>
              <a:t>The optimal price should attract customers to subscribe while generating maximal recurring revenue for the shop.</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Results &amp; Analysis</a:t>
            </a:r>
            <a:endParaRPr lang="en-US" dirty="0"/>
          </a:p>
        </p:txBody>
      </p:sp>
      <p:sp>
        <p:nvSpPr>
          <p:cNvPr id="3" name="Object 2"/>
          <p:cNvSpPr/>
          <p:nvPr/>
        </p:nvSpPr>
        <p:spPr>
          <a:xfrm>
            <a:off x="952262" y="2170562"/>
            <a:ext cx="5446938" cy="3527386"/>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Identified Optimal price of $11.60</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Simulation analyzed profit distribution, wait times, order patterns, and subscriber behavior to find optimal price</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Analyzed profit distribution</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Assessed financial performance of menu items and customer choices impact on profit</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Studied wait time distribution</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Evaluated service efficiency and premium subscription's effect on reducing wait times</a:t>
            </a:r>
            <a:endParaRPr lang="en-US" dirty="0"/>
          </a:p>
        </p:txBody>
      </p:sp>
      <p:sp>
        <p:nvSpPr>
          <p:cNvPr id="4" name="Object 3"/>
          <p:cNvSpPr/>
          <p:nvPr/>
        </p:nvSpPr>
        <p:spPr>
          <a:xfrm>
            <a:off x="6284928" y="2170562"/>
            <a:ext cx="5446938" cy="2423060"/>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Examined order patterns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Gained insights into customer ordering behavior to aid inventory and staffing</a:t>
            </a:r>
          </a:p>
          <a:p>
            <a:pPr marL="242900" indent="-242900" algn="l">
              <a:lnSpc>
                <a:spcPts val="2722"/>
              </a:lnSpc>
              <a:spcBef>
                <a:spcPts val="2609"/>
              </a:spcBef>
              <a:buSzPct val="100000"/>
              <a:buChar char="•"/>
            </a:pPr>
            <a:r>
              <a:rPr lang="en-US" sz="2160" dirty="0">
                <a:solidFill>
                  <a:srgbClr val="2A2921"/>
                </a:solidFill>
                <a:latin typeface="Montserrat" pitchFamily="34" charset="0"/>
                <a:ea typeface="Montserrat" pitchFamily="34" charset="-122"/>
                <a:cs typeface="Montserrat" pitchFamily="34" charset="-120"/>
              </a:rPr>
              <a:t>Compared subscriber vs. non-subscriber counts</a:t>
            </a:r>
          </a:p>
          <a:p>
            <a:pPr lvl="1" algn="l">
              <a:lnSpc>
                <a:spcPts val="1932"/>
              </a:lnSpc>
              <a:spcBef>
                <a:spcPts val="404"/>
              </a:spcBef>
              <a:buNone/>
            </a:pPr>
            <a:r>
              <a:rPr lang="en-US" sz="1380" dirty="0">
                <a:solidFill>
                  <a:srgbClr val="5A5A4C"/>
                </a:solidFill>
                <a:latin typeface="Montserrat" pitchFamily="34" charset="0"/>
                <a:ea typeface="Montserrat" pitchFamily="34" charset="-122"/>
                <a:cs typeface="Montserrat" pitchFamily="34" charset="-120"/>
              </a:rPr>
              <a:t>Assessed popularity and penetration of premium subscription service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bject 8"/>
          <p:cNvSpPr/>
          <p:nvPr/>
        </p:nvSpPr>
        <p:spPr>
          <a:xfrm>
            <a:off x="0" y="5932591"/>
            <a:ext cx="12188952" cy="923694"/>
          </a:xfrm>
          <a:prstGeom prst="rect">
            <a:avLst/>
          </a:prstGeom>
          <a:solidFill>
            <a:srgbClr val="62A8BB"/>
          </a:solidFill>
        </p:spPr>
        <p:txBody>
          <a:bodyPr/>
          <a:lstStyle/>
          <a:p>
            <a:endParaRPr lang="en-US" dirty="0"/>
          </a:p>
        </p:txBody>
      </p:sp>
      <p:pic>
        <p:nvPicPr>
          <p:cNvPr id="3" name="Picture 2" descr="A graph showing the average profit vs. premium subscription price&#10;&#10;Description automatically generated">
            <a:extLst>
              <a:ext uri="{FF2B5EF4-FFF2-40B4-BE49-F238E27FC236}">
                <a16:creationId xmlns:a16="http://schemas.microsoft.com/office/drawing/2014/main" id="{6482DFA7-0E8F-364D-9706-AB527ABE87EF}"/>
              </a:ext>
            </a:extLst>
          </p:cNvPr>
          <p:cNvPicPr>
            <a:picLocks noChangeAspect="1"/>
          </p:cNvPicPr>
          <p:nvPr/>
        </p:nvPicPr>
        <p:blipFill>
          <a:blip r:embed="rId3"/>
          <a:stretch>
            <a:fillRect/>
          </a:stretch>
        </p:blipFill>
        <p:spPr>
          <a:xfrm>
            <a:off x="2208276" y="982378"/>
            <a:ext cx="7772400" cy="4893244"/>
          </a:xfrm>
          <a:prstGeom prst="rect">
            <a:avLst/>
          </a:prstGeom>
        </p:spPr>
      </p:pic>
      <p:sp>
        <p:nvSpPr>
          <p:cNvPr id="4" name="Object 1">
            <a:extLst>
              <a:ext uri="{FF2B5EF4-FFF2-40B4-BE49-F238E27FC236}">
                <a16:creationId xmlns:a16="http://schemas.microsoft.com/office/drawing/2014/main" id="{243734A0-4FB6-8031-7A42-9F5A32F8B935}"/>
              </a:ext>
            </a:extLst>
          </p:cNvPr>
          <p:cNvSpPr/>
          <p:nvPr/>
        </p:nvSpPr>
        <p:spPr>
          <a:xfrm>
            <a:off x="0" y="362901"/>
            <a:ext cx="12188952" cy="504699"/>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Optimization by Price</a:t>
            </a:r>
            <a:endParaRPr lang="en-US" dirty="0"/>
          </a:p>
        </p:txBody>
      </p:sp>
    </p:spTree>
    <p:extLst>
      <p:ext uri="{BB962C8B-B14F-4D97-AF65-F5344CB8AC3E}">
        <p14:creationId xmlns:p14="http://schemas.microsoft.com/office/powerpoint/2010/main" val="2337757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1140</Words>
  <Application>Microsoft Macintosh PowerPoint</Application>
  <PresentationFormat>Widescreen</PresentationFormat>
  <Paragraphs>361</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Montserrat</vt:lpstr>
      <vt:lpstr>Helvetica</vt:lpstr>
      <vt:lpstr>Montserrat Regular</vt:lpstr>
      <vt:lpstr>Calibri</vt:lpstr>
      <vt:lpstr>LMRoman10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Burger Shop Premium Member Optimization Presentation</dc:title>
  <dc:subject>Burger Shop Premium Member Optimization Presentation</dc:subject>
  <dc:creator>Michael Rocchio</dc:creator>
  <cp:lastModifiedBy>Mike Rocchio</cp:lastModifiedBy>
  <cp:revision>5</cp:revision>
  <dcterms:created xsi:type="dcterms:W3CDTF">2023-12-01T01:41:02Z</dcterms:created>
  <dcterms:modified xsi:type="dcterms:W3CDTF">2023-12-01T02:24:01Z</dcterms:modified>
</cp:coreProperties>
</file>